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30" r:id="rId3"/>
    <p:sldId id="331" r:id="rId4"/>
    <p:sldId id="332" r:id="rId5"/>
    <p:sldId id="333" r:id="rId6"/>
    <p:sldId id="335" r:id="rId7"/>
    <p:sldId id="336" r:id="rId8"/>
    <p:sldId id="343" r:id="rId9"/>
    <p:sldId id="340" r:id="rId10"/>
    <p:sldId id="342" r:id="rId11"/>
    <p:sldId id="341" r:id="rId12"/>
    <p:sldId id="337" r:id="rId13"/>
    <p:sldId id="339" r:id="rId14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ddhiprabha Pathirana" initials="BP" lastIdx="3" clrIdx="0">
    <p:extLst>
      <p:ext uri="{19B8F6BF-5375-455C-9EA6-DF929625EA0E}">
        <p15:presenceInfo xmlns:p15="http://schemas.microsoft.com/office/powerpoint/2012/main" xmlns="" userId="Buddhiprabha Pathir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DF4FB"/>
    <a:srgbClr val="FBD1F8"/>
    <a:srgbClr val="F8FA98"/>
    <a:srgbClr val="FCFDD3"/>
    <a:srgbClr val="D4FCD2"/>
    <a:srgbClr val="F4FBC9"/>
    <a:srgbClr val="F4EDD0"/>
    <a:srgbClr val="FAA4C5"/>
    <a:srgbClr val="C3FDBB"/>
    <a:srgbClr val="E9F89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18" autoAdjust="0"/>
    <p:restoredTop sz="94660"/>
  </p:normalViewPr>
  <p:slideViewPr>
    <p:cSldViewPr>
      <p:cViewPr varScale="1">
        <p:scale>
          <a:sx n="68" d="100"/>
          <a:sy n="68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ogrammer INRO" userId="51501b47-81e8-4ec2-86aa-2a4013c424d5" providerId="ADAL" clId="{8044B83F-C037-4743-AD83-ABB311E15C39}"/>
    <pc:docChg chg="modSld">
      <pc:chgData name="Programmer INRO" userId="51501b47-81e8-4ec2-86aa-2a4013c424d5" providerId="ADAL" clId="{8044B83F-C037-4743-AD83-ABB311E15C39}" dt="2022-01-18T08:23:04.853" v="1" actId="6549"/>
      <pc:docMkLst>
        <pc:docMk/>
      </pc:docMkLst>
      <pc:sldChg chg="modSp mod">
        <pc:chgData name="Programmer INRO" userId="51501b47-81e8-4ec2-86aa-2a4013c424d5" providerId="ADAL" clId="{8044B83F-C037-4743-AD83-ABB311E15C39}" dt="2022-01-18T08:23:04.853" v="1" actId="6549"/>
        <pc:sldMkLst>
          <pc:docMk/>
          <pc:sldMk cId="0" sldId="256"/>
        </pc:sldMkLst>
        <pc:spChg chg="mod">
          <ac:chgData name="Programmer INRO" userId="51501b47-81e8-4ec2-86aa-2a4013c424d5" providerId="ADAL" clId="{8044B83F-C037-4743-AD83-ABB311E15C39}" dt="2022-01-18T08:23:04.853" v="1" actId="6549"/>
          <ac:spMkLst>
            <pc:docMk/>
            <pc:sldMk cId="0" sldId="256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A4726-76C5-4E67-9EA8-8EFFD67264A6}" type="datetimeFigureOut">
              <a:rPr lang="en-GB" smtClean="0"/>
              <a:pPr/>
              <a:t>22/03/2022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C09EA-9043-4917-8222-DD5EEFCB2F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46726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9E5B4-702B-4AD9-9BED-4A97D8B4E6C7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AFF83-6E8F-4915-B56A-C5C99BA45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7052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FFCC-6ECF-4C2C-90E4-D7207F952252}" type="datetime3">
              <a:rPr lang="en-US" smtClean="0"/>
              <a:pPr/>
              <a:t>22 March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CA4B-AD94-48B3-9D25-27F58DC9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AA81-5B52-44B7-97F8-58327D98FD39}" type="datetime3">
              <a:rPr lang="en-US" smtClean="0"/>
              <a:pPr/>
              <a:t>22 March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CA4B-AD94-48B3-9D25-27F58DC9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2EFD-E20D-465A-A10A-C4B78F58AFC8}" type="datetime3">
              <a:rPr lang="en-US" smtClean="0"/>
              <a:pPr/>
              <a:t>22 March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CA4B-AD94-48B3-9D25-27F58DC9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1821-8C50-4430-AECC-28AEF099A89A}" type="datetime3">
              <a:rPr lang="en-US" smtClean="0"/>
              <a:pPr/>
              <a:t>22 March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CA4B-AD94-48B3-9D25-27F58DC9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E78D-169F-4074-988C-A008D69304C8}" type="datetime3">
              <a:rPr lang="en-US" smtClean="0"/>
              <a:pPr/>
              <a:t>22 March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CA4B-AD94-48B3-9D25-27F58DC9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4865-B99A-4956-B9B4-D0D569D6FD8B}" type="datetime3">
              <a:rPr lang="en-US" smtClean="0"/>
              <a:pPr/>
              <a:t>22 March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CA4B-AD94-48B3-9D25-27F58DC9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544E-0042-40AF-888E-6B9AD7D52392}" type="datetime3">
              <a:rPr lang="en-US" smtClean="0"/>
              <a:pPr/>
              <a:t>22 March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CA4B-AD94-48B3-9D25-27F58DC9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0C61-D978-4073-8C6E-25AAF0CB67B1}" type="datetime3">
              <a:rPr lang="en-US" smtClean="0"/>
              <a:pPr/>
              <a:t>22 March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CA4B-AD94-48B3-9D25-27F58DC9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367A-2708-465B-9B38-8B2E7359EF7B}" type="datetime3">
              <a:rPr lang="en-US" smtClean="0"/>
              <a:pPr/>
              <a:t>22 March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CA4B-AD94-48B3-9D25-27F58DC9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28A0-98E9-4511-8E51-D122E7F1C0CD}" type="datetime3">
              <a:rPr lang="en-US" smtClean="0"/>
              <a:pPr/>
              <a:t>22 March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CA4B-AD94-48B3-9D25-27F58DC9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CA3E-BAA2-4EB4-B38A-485DE36A623A}" type="datetime3">
              <a:rPr lang="en-US" smtClean="0"/>
              <a:pPr/>
              <a:t>22 March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CA4B-AD94-48B3-9D25-27F58DC9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45403-C0F5-4AA5-95F8-63B24749010B}" type="datetime3">
              <a:rPr lang="en-US" smtClean="0"/>
              <a:pPr/>
              <a:t>22 March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4CA4B-AD94-48B3-9D25-27F58DC9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429" y="1371600"/>
            <a:ext cx="8229600" cy="4572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</a:rPr>
              <a:t>Financial aspects of the University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</a:rPr>
              <a:t>Research Grants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</a:rPr>
              <a:t/>
            </a:r>
            <a:br>
              <a:rPr lang="en-US" sz="2800" b="1" dirty="0">
                <a:solidFill>
                  <a:schemeClr val="tx2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</a:rPr>
              <a:t/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latin typeface="Malgun Gothic" pitchFamily="34" charset="-127"/>
                <a:ea typeface="Malgun Gothic" pitchFamily="34" charset="-127"/>
              </a:rPr>
            </a:br>
            <a:endParaRPr lang="en-US" sz="2200" dirty="0">
              <a:solidFill>
                <a:schemeClr val="tx2">
                  <a:lumMod val="75000"/>
                </a:schemeClr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gradFill>
            <a:gsLst>
              <a:gs pos="0">
                <a:srgbClr val="00206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429829"/>
            <a:ext cx="9144000" cy="457200"/>
          </a:xfrm>
          <a:prstGeom prst="rect">
            <a:avLst/>
          </a:prstGeom>
          <a:gradFill>
            <a:gsLst>
              <a:gs pos="0">
                <a:srgbClr val="00206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D7A5-7344-4F36-BF9E-77489CD57594}" type="datetime3">
              <a:rPr lang="en-US" smtClean="0">
                <a:solidFill>
                  <a:schemeClr val="tx1"/>
                </a:solidFill>
              </a:rPr>
              <a:pPr/>
              <a:t>22 March 2022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CA4B-AD94-48B3-9D25-27F58DC9F761}" type="slidenum">
              <a:rPr lang="en-US" smtClean="0">
                <a:solidFill>
                  <a:schemeClr val="tx1"/>
                </a:solidFill>
              </a:rPr>
              <a:pPr/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D7A5-7344-4F36-BF9E-77489CD57594}" type="datetime3">
              <a:rPr lang="en-US" smtClean="0">
                <a:solidFill>
                  <a:schemeClr val="tx1"/>
                </a:solidFill>
              </a:rPr>
              <a:pPr/>
              <a:t>22 March 2022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CA4B-AD94-48B3-9D25-27F58DC9F761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Procurement Flow chart 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6019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Procurement Methods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Shopping -07/14 Days</a:t>
            </a:r>
          </a:p>
          <a:p>
            <a:pPr lvl="4">
              <a:buNone/>
            </a:pPr>
            <a:r>
              <a:rPr lang="en-US" dirty="0" smtClean="0"/>
              <a:t>AO –With 3 sealed Quotations</a:t>
            </a:r>
          </a:p>
          <a:p>
            <a:pPr lvl="4">
              <a:buNone/>
            </a:pPr>
            <a:r>
              <a:rPr lang="en-US" dirty="0" smtClean="0"/>
              <a:t>RPC- with 5 sealed quotations</a:t>
            </a:r>
          </a:p>
          <a:p>
            <a:r>
              <a:rPr lang="en-US" dirty="0" smtClean="0"/>
              <a:t> Direct Contracting</a:t>
            </a:r>
          </a:p>
          <a:p>
            <a:pPr lvl="4">
              <a:buNone/>
            </a:pPr>
            <a:r>
              <a:rPr lang="en-US" dirty="0" smtClean="0"/>
              <a:t>AO-Goods &lt;100,000</a:t>
            </a:r>
          </a:p>
          <a:p>
            <a:pPr lvl="4">
              <a:buNone/>
            </a:pPr>
            <a:r>
              <a:rPr lang="en-US" dirty="0" smtClean="0"/>
              <a:t>Dean – 15.000*4 Monthly</a:t>
            </a:r>
          </a:p>
          <a:p>
            <a:r>
              <a:rPr lang="en-US" dirty="0" smtClean="0"/>
              <a:t> Repeat Orders</a:t>
            </a:r>
          </a:p>
          <a:p>
            <a:pPr lvl="4">
              <a:buNone/>
            </a:pPr>
            <a:r>
              <a:rPr lang="en-US" dirty="0" smtClean="0"/>
              <a:t>Within 6 Months, Maximum 50%,Price, </a:t>
            </a:r>
            <a:r>
              <a:rPr lang="en-US" dirty="0" smtClean="0"/>
              <a:t>Approval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1821-8C50-4430-AECC-28AEF099A89A}" type="datetime3">
              <a:rPr lang="en-US" smtClean="0"/>
              <a:pPr/>
              <a:t>22 March 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CA4B-AD94-48B3-9D25-27F58DC9F76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Requirements (Estimate, Advance request form, Approval request letter, Voucher etc.)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Limits</a:t>
            </a:r>
          </a:p>
          <a:p>
            <a:pPr lvl="2"/>
            <a:r>
              <a:rPr lang="en-US" dirty="0" smtClean="0"/>
              <a:t>Dean- Rs.50,000</a:t>
            </a:r>
          </a:p>
          <a:p>
            <a:pPr lvl="2"/>
            <a:r>
              <a:rPr lang="en-US" dirty="0" smtClean="0"/>
              <a:t>VC  -Rs.  100,000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1821-8C50-4430-AECC-28AEF099A89A}" type="datetime3">
              <a:rPr lang="en-US" smtClean="0"/>
              <a:pPr/>
              <a:t>22 March 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CA4B-AD94-48B3-9D25-27F58DC9F76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rgbClr val="00206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Advances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Autofit/>
          </a:bodyPr>
          <a:lstStyle/>
          <a:p>
            <a:r>
              <a:rPr lang="en-US" sz="9000" b="1" dirty="0">
                <a:solidFill>
                  <a:schemeClr val="tx2">
                    <a:lumMod val="75000"/>
                  </a:schemeClr>
                </a:solidFill>
                <a:latin typeface="Edwardian Script ITC" pitchFamily="66" charset="0"/>
              </a:rPr>
              <a:t>Thank you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7F32-F112-4484-AD15-1B322BF1A715}" type="datetime3">
              <a:rPr lang="en-US" smtClean="0"/>
              <a:pPr/>
              <a:t>22 March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CA4B-AD94-48B3-9D25-27F58DC9F76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gradFill>
            <a:gsLst>
              <a:gs pos="0">
                <a:srgbClr val="00206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itchFamily="34" charset="-127"/>
              <a:ea typeface="Malgun Gothic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algun Gothic" pitchFamily="34" charset="-127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53400" cy="4876800"/>
          </a:xfrm>
        </p:spPr>
        <p:txBody>
          <a:bodyPr>
            <a:normAutofit fontScale="47500" lnSpcReduction="20000"/>
          </a:bodyPr>
          <a:lstStyle/>
          <a:p>
            <a:pPr marL="514350" lvl="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5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Regulatory Framework </a:t>
            </a:r>
          </a:p>
          <a:p>
            <a:pPr marL="514350" lvl="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5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Malgun Gothic" pitchFamily="34" charset="-127"/>
                <a:cs typeface="Arial" pitchFamily="34" charset="0"/>
              </a:rPr>
              <a:t>Types of Research Grants</a:t>
            </a:r>
          </a:p>
          <a:p>
            <a:pPr marL="514350" lvl="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5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Malgun Gothic" pitchFamily="34" charset="-127"/>
                <a:cs typeface="Arial" pitchFamily="34" charset="0"/>
              </a:rPr>
              <a:t>Procedure for URG</a:t>
            </a:r>
            <a:endParaRPr lang="en-US" sz="580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5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URG Budgets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5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Procurement Procedure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5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Procurement Methods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5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Advances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endParaRPr lang="en-US" sz="8800" dirty="0">
              <a:solidFill>
                <a:srgbClr val="C00000"/>
              </a:solidFill>
              <a:latin typeface="Maiandra GD" pitchFamily="34" charset="0"/>
              <a:ea typeface="Malgun Gothic" pitchFamily="34" charset="-127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1821-8C50-4430-AECC-28AEF099A89A}" type="datetime3">
              <a:rPr lang="en-US" smtClean="0"/>
              <a:pPr/>
              <a:t>22 March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CA4B-AD94-48B3-9D25-27F58DC9F76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457200" y="228600"/>
            <a:ext cx="8229600" cy="838200"/>
          </a:xfrm>
          <a:prstGeom prst="rect">
            <a:avLst/>
          </a:prstGeom>
          <a:gradFill>
            <a:gsLst>
              <a:gs pos="0">
                <a:srgbClr val="00206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Outline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50593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Financial Regulations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Circulars 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Finance Circulars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UGC Circulars/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Circulars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Procurement Guidelines/ Manuals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Laws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1821-8C50-4430-AECC-28AEF099A89A}" type="datetime3">
              <a:rPr lang="en-US" smtClean="0"/>
              <a:pPr/>
              <a:t>22 March 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CA4B-AD94-48B3-9D25-27F58DC9F76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457200" y="228600"/>
            <a:ext cx="8229600" cy="838200"/>
          </a:xfrm>
          <a:prstGeom prst="rect">
            <a:avLst/>
          </a:prstGeom>
          <a:gradFill>
            <a:gsLst>
              <a:gs pos="0">
                <a:srgbClr val="00206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Regulatory Framework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1821-8C50-4430-AECC-28AEF099A89A}" type="datetime3">
              <a:rPr lang="en-US" smtClean="0"/>
              <a:pPr/>
              <a:t>22 March 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CA4B-AD94-48B3-9D25-27F58DC9F761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4267200" y="1524000"/>
            <a:ext cx="6096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90600" y="1828800"/>
            <a:ext cx="7239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800100" y="20193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8039894" y="2018506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7200" y="2209800"/>
            <a:ext cx="2209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URG (Funded by treasury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76600" y="2286000"/>
            <a:ext cx="25908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Foreign Research Grant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4382294" y="2018506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553200" y="2209800"/>
            <a:ext cx="2209800" cy="236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Local – Other (Funded by various research Institutes)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457200" y="228600"/>
            <a:ext cx="8229600" cy="838200"/>
          </a:xfrm>
          <a:prstGeom prst="rect">
            <a:avLst/>
          </a:prstGeom>
          <a:gradFill>
            <a:gsLst>
              <a:gs pos="0">
                <a:srgbClr val="00206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Research Grants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Procedure applicable for University Research Grants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77500" lnSpcReduction="20000"/>
          </a:bodyPr>
          <a:lstStyle/>
          <a:p>
            <a:pPr marL="681228" indent="-571500" algn="just">
              <a:buClr>
                <a:schemeClr val="tx1"/>
              </a:buClr>
              <a:buFont typeface="+mj-lt"/>
              <a:buAutoNum type="romanUcPeriod"/>
              <a:defRPr/>
            </a:pPr>
            <a:r>
              <a:rPr lang="en-US" sz="3400" dirty="0" smtClean="0">
                <a:solidFill>
                  <a:srgbClr val="FF0000"/>
                </a:solidFill>
                <a:cs typeface="Times New Roman" pitchFamily="18" charset="0"/>
              </a:rPr>
              <a:t>Inform the faculty-wise allocation </a:t>
            </a:r>
            <a:r>
              <a:rPr lang="en-US" sz="3400" dirty="0" smtClean="0">
                <a:cs typeface="Times New Roman" pitchFamily="18" charset="0"/>
              </a:rPr>
              <a:t>for University Research Grants in each year by the Council and Academic Unit.</a:t>
            </a:r>
          </a:p>
          <a:p>
            <a:pPr marL="681228" indent="-571500" algn="just">
              <a:lnSpc>
                <a:spcPct val="50000"/>
              </a:lnSpc>
              <a:spcBef>
                <a:spcPts val="0"/>
              </a:spcBef>
              <a:buClrTx/>
              <a:buFont typeface="+mj-lt"/>
              <a:buAutoNum type="romanUcPeriod"/>
              <a:defRPr/>
            </a:pPr>
            <a:endParaRPr lang="en-US" sz="3400" dirty="0" smtClean="0">
              <a:cs typeface="Times New Roman" pitchFamily="18" charset="0"/>
            </a:endParaRPr>
          </a:p>
          <a:p>
            <a:pPr marL="681228" indent="-571500" algn="just">
              <a:buClr>
                <a:schemeClr val="tx1"/>
              </a:buClr>
              <a:buFont typeface="+mj-lt"/>
              <a:buAutoNum type="romanUcPeriod"/>
              <a:defRPr/>
            </a:pPr>
            <a:r>
              <a:rPr lang="en-US" sz="3400" dirty="0" smtClean="0">
                <a:solidFill>
                  <a:srgbClr val="FF0000"/>
                </a:solidFill>
                <a:cs typeface="Times New Roman" pitchFamily="18" charset="0"/>
              </a:rPr>
              <a:t>Call for Research Proposals </a:t>
            </a:r>
            <a:r>
              <a:rPr lang="en-US" sz="3400" dirty="0" smtClean="0">
                <a:cs typeface="Times New Roman" pitchFamily="18" charset="0"/>
              </a:rPr>
              <a:t>by the Faculty Research Committees.</a:t>
            </a:r>
          </a:p>
          <a:p>
            <a:pPr marL="681228" indent="-571500" algn="just">
              <a:lnSpc>
                <a:spcPct val="50000"/>
              </a:lnSpc>
              <a:spcBef>
                <a:spcPts val="0"/>
              </a:spcBef>
              <a:buClrTx/>
              <a:buFont typeface="+mj-lt"/>
              <a:buAutoNum type="romanUcPeriod"/>
              <a:defRPr/>
            </a:pPr>
            <a:endParaRPr lang="en-US" sz="3400" dirty="0" smtClean="0">
              <a:cs typeface="Times New Roman" pitchFamily="18" charset="0"/>
            </a:endParaRPr>
          </a:p>
          <a:p>
            <a:pPr marL="681228" indent="-571500" algn="just">
              <a:buClr>
                <a:schemeClr val="tx1"/>
              </a:buClr>
              <a:buFont typeface="+mj-lt"/>
              <a:buAutoNum type="romanUcPeriod"/>
              <a:defRPr/>
            </a:pPr>
            <a:r>
              <a:rPr lang="en-US" sz="3400" dirty="0" smtClean="0">
                <a:solidFill>
                  <a:srgbClr val="FF0000"/>
                </a:solidFill>
                <a:cs typeface="Times New Roman" pitchFamily="18" charset="0"/>
              </a:rPr>
              <a:t>Select, recommend and forward the research proposals </a:t>
            </a:r>
            <a:r>
              <a:rPr lang="en-US" sz="3400" dirty="0" smtClean="0">
                <a:cs typeface="Times New Roman" pitchFamily="18" charset="0"/>
              </a:rPr>
              <a:t>to be funded within the allocation given to each faculty by the respective Faculty Research Committees.</a:t>
            </a:r>
          </a:p>
          <a:p>
            <a:pPr marL="681228" indent="-571500" algn="just">
              <a:buClr>
                <a:schemeClr val="tx1"/>
              </a:buClr>
              <a:buFont typeface="+mj-lt"/>
              <a:buAutoNum type="romanUcPeriod"/>
              <a:defRPr/>
            </a:pPr>
            <a:r>
              <a:rPr lang="en-US" sz="3400" dirty="0" smtClean="0">
                <a:solidFill>
                  <a:srgbClr val="FF0000"/>
                </a:solidFill>
                <a:cs typeface="Times New Roman" pitchFamily="18" charset="0"/>
              </a:rPr>
              <a:t>Obtain the approval</a:t>
            </a:r>
            <a:r>
              <a:rPr lang="en-US" sz="3400" dirty="0" smtClean="0">
                <a:cs typeface="Times New Roman" pitchFamily="18" charset="0"/>
              </a:rPr>
              <a:t> of the Senate Research Committee.</a:t>
            </a:r>
          </a:p>
          <a:p>
            <a:pPr marL="681228" indent="-571500" algn="just">
              <a:buClr>
                <a:schemeClr val="tx1"/>
              </a:buClr>
              <a:buFont typeface="+mj-lt"/>
              <a:buAutoNum type="romanUcPeriod"/>
              <a:defRPr/>
            </a:pPr>
            <a:r>
              <a:rPr lang="en-US" sz="3400" dirty="0" smtClean="0">
                <a:cs typeface="Times New Roman" pitchFamily="18" charset="0"/>
              </a:rPr>
              <a:t>Obtain the recommendation of the Finance Committee and the approval of the Council for the budgets of each research grant.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1821-8C50-4430-AECC-28AEF099A89A}" type="datetime3">
              <a:rPr lang="en-US" smtClean="0"/>
              <a:pPr/>
              <a:t>22 March 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CA4B-AD94-48B3-9D25-27F58DC9F76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Contd..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lnSpcReduction="10000"/>
          </a:bodyPr>
          <a:lstStyle/>
          <a:p>
            <a:pPr marL="681228" indent="-571500" algn="just">
              <a:buClr>
                <a:schemeClr val="tx1"/>
              </a:buClr>
              <a:buFont typeface="+mj-lt"/>
              <a:buAutoNum type="romanUcPeriod" startAt="6"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Transferring grant funds to the Accounts Units of the respective faculty by the Research, Funds and Publications Unit.</a:t>
            </a:r>
          </a:p>
          <a:p>
            <a:pPr marL="681228" indent="-571500" algn="just">
              <a:buClrTx/>
              <a:buFont typeface="+mj-lt"/>
              <a:buAutoNum type="romanUcPeriod" startAt="6"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Grant funds are managed by the Accounts Unit of the respective faculty and the grantees should make all their requests for advances, reimbursements and procurements of chemicals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, equipments, stationery, etc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through the Supervisor and the Head of the Department as per the approved budget.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1821-8C50-4430-AECC-28AEF099A89A}" type="datetime3">
              <a:rPr lang="en-US" smtClean="0"/>
              <a:pPr/>
              <a:t>22 March 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CA4B-AD94-48B3-9D25-27F58DC9F76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229600" cy="6324600"/>
          </a:xfrm>
        </p:spPr>
        <p:txBody>
          <a:bodyPr>
            <a:normAutofit fontScale="92500"/>
          </a:bodyPr>
          <a:lstStyle/>
          <a:p>
            <a:pPr marL="681228" indent="-571500" algn="just">
              <a:buClrTx/>
              <a:buFont typeface="+mj-lt"/>
              <a:buAutoNum type="romanUcPeriod" startAt="6"/>
              <a:defRPr/>
            </a:pP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Grantees should submit Bi-annual progress </a:t>
            </a:r>
            <a:r>
              <a:rPr lang="en-US" dirty="0" smtClean="0">
                <a:cs typeface="Times New Roman" pitchFamily="18" charset="0"/>
              </a:rPr>
              <a:t>reports and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completion reports </a:t>
            </a:r>
            <a:r>
              <a:rPr lang="en-US" dirty="0" smtClean="0">
                <a:cs typeface="Times New Roman" pitchFamily="18" charset="0"/>
              </a:rPr>
              <a:t>including the financial progress to the Faculty Research Committee in the specified formats which will then be forwarded to the Senate Research Committee for approval</a:t>
            </a:r>
          </a:p>
          <a:p>
            <a:pPr marL="681228" indent="-571500" algn="just">
              <a:buClrTx/>
              <a:buFont typeface="+mj-lt"/>
              <a:buAutoNum type="romanUcPeriod" startAt="6"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Transferring any remaining funds in the grant account on completion of the research or expiration of the duration including any extensions given</a:t>
            </a:r>
            <a:r>
              <a:rPr lang="en-US" dirty="0" smtClean="0">
                <a:cs typeface="Times New Roman" pitchFamily="18" charset="0"/>
              </a:rPr>
              <a:t>.</a:t>
            </a:r>
          </a:p>
          <a:p>
            <a:pPr marL="681228" indent="-571500" algn="just">
              <a:buClrTx/>
              <a:buFont typeface="+mj-lt"/>
              <a:buAutoNum type="romanUcPeriod" startAt="6"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Grantees shall refund the funds disbursed to the grantee in case of any default in completing the research within the duration of the grant.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1821-8C50-4430-AECC-28AEF099A89A}" type="datetime3">
              <a:rPr lang="en-US" smtClean="0"/>
              <a:pPr/>
              <a:t>22 March 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CA4B-AD94-48B3-9D25-27F58DC9F76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Budg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295400"/>
            <a:ext cx="5791200" cy="5334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1821-8C50-4430-AECC-28AEF099A89A}" type="datetime3">
              <a:rPr lang="en-US" smtClean="0"/>
              <a:pPr/>
              <a:t>22 March 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CA4B-AD94-48B3-9D25-27F58DC9F76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457200" y="228600"/>
            <a:ext cx="8229600" cy="838200"/>
          </a:xfrm>
          <a:prstGeom prst="rect">
            <a:avLst/>
          </a:prstGeom>
          <a:gradFill>
            <a:gsLst>
              <a:gs pos="0">
                <a:srgbClr val="00206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Budgets-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rocurement Diagr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0"/>
            <a:ext cx="7238999" cy="6858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1821-8C50-4430-AECC-28AEF099A89A}" type="datetime3">
              <a:rPr lang="en-US" smtClean="0"/>
              <a:pPr/>
              <a:t>22 March 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CA4B-AD94-48B3-9D25-27F58DC9F76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8986</TotalTime>
  <Words>399</Words>
  <Application>Microsoft Office PowerPoint</Application>
  <PresentationFormat>On-screen Show (4:3)</PresentationFormat>
  <Paragraphs>84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Financial aspects of the University Research Grants   </vt:lpstr>
      <vt:lpstr>Slide 2</vt:lpstr>
      <vt:lpstr>Slide 3</vt:lpstr>
      <vt:lpstr>Slide 4</vt:lpstr>
      <vt:lpstr>Procedure applicable for University Research Grants</vt:lpstr>
      <vt:lpstr>Contd..</vt:lpstr>
      <vt:lpstr>Slide 7</vt:lpstr>
      <vt:lpstr> </vt:lpstr>
      <vt:lpstr>Slide 9</vt:lpstr>
      <vt:lpstr>Slide 10</vt:lpstr>
      <vt:lpstr>Procurement Methods</vt:lpstr>
      <vt:lpstr>Advances </vt:lpstr>
      <vt:lpstr>Thank you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Management of the Grant “Developing Inclusive Education for Students with Disabilities in Sri Lankan Universities”</dc:title>
  <dc:creator>Dell</dc:creator>
  <cp:lastModifiedBy>SAB</cp:lastModifiedBy>
  <cp:revision>237</cp:revision>
  <cp:lastPrinted>2021-09-13T06:54:45Z</cp:lastPrinted>
  <dcterms:created xsi:type="dcterms:W3CDTF">2020-02-24T07:29:08Z</dcterms:created>
  <dcterms:modified xsi:type="dcterms:W3CDTF">2022-03-22T03:48:25Z</dcterms:modified>
</cp:coreProperties>
</file>