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7" r:id="rId2"/>
    <p:sldId id="258" r:id="rId3"/>
    <p:sldId id="259" r:id="rId4"/>
    <p:sldId id="260" r:id="rId5"/>
    <p:sldId id="261"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6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03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5C0C1A-C812-42DC-B205-0C4357E29B40}" type="datetimeFigureOut">
              <a:rPr lang="en-US" smtClean="0"/>
              <a:pPr/>
              <a:t>10/15/2010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6F9CBD-126E-4A86-87A4-E1E4E956D90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06BDE1-1530-460F-BB2A-1FD47819D6B1}"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06BDE1-1530-460F-BB2A-1FD47819D6B1}" type="slidenum">
              <a:rPr lang="en-US" smtClean="0"/>
              <a:pPr/>
              <a:t>14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06BDE1-1530-460F-BB2A-1FD47819D6B1}" type="slidenum">
              <a:rPr lang="en-US" smtClean="0"/>
              <a:pPr/>
              <a:t>15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06BDE1-1530-460F-BB2A-1FD47819D6B1}" type="slidenum">
              <a:rPr lang="en-US" smtClean="0"/>
              <a:pPr/>
              <a:t>16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06BDE1-1530-460F-BB2A-1FD47819D6B1}"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10/15/2010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10/15/2010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10/15/2010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10/15/2010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10/15/2010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38200" y="762000"/>
            <a:ext cx="7772400" cy="1470025"/>
          </a:xfrm>
        </p:spPr>
        <p:txBody>
          <a:bodyPr>
            <a:normAutofit fontScale="90000"/>
          </a:bodyPr>
          <a:lstStyle/>
          <a:p>
            <a:pPr eaLnBrk="1" hangingPunct="1"/>
            <a:r>
              <a:rPr lang="en-US" smtClean="0">
                <a:solidFill>
                  <a:srgbClr val="800000"/>
                </a:solidFill>
              </a:rPr>
              <a:t>1)  Case :-</a:t>
            </a:r>
            <a:r>
              <a:rPr lang="en-US" smtClean="0"/>
              <a:t> A new born child is presented with B/L Clubfeet </a:t>
            </a:r>
          </a:p>
        </p:txBody>
      </p:sp>
      <p:pic>
        <p:nvPicPr>
          <p:cNvPr id="2051" name="Picture 5" descr="ANd9GcQjwddNo7u0DK3b4b5kPPyF1z4mjEDoxnynMzkCBbzsSxlweTE&amp;t=1&amp;usg=__hxvZicZYYGrANwug0Ok0XHiaago="/>
          <p:cNvPicPr>
            <a:picLocks noChangeAspect="1" noChangeArrowheads="1"/>
          </p:cNvPicPr>
          <p:nvPr/>
        </p:nvPicPr>
        <p:blipFill>
          <a:blip r:embed="rId2" cstate="print"/>
          <a:srcRect/>
          <a:stretch>
            <a:fillRect/>
          </a:stretch>
        </p:blipFill>
        <p:spPr bwMode="auto">
          <a:xfrm>
            <a:off x="2667000" y="2590800"/>
            <a:ext cx="4343400" cy="2971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05000" y="304800"/>
            <a:ext cx="4724400" cy="1020762"/>
          </a:xfrm>
        </p:spPr>
        <p:txBody>
          <a:bodyPr>
            <a:normAutofit/>
          </a:bodyPr>
          <a:lstStyle/>
          <a:p>
            <a:pPr algn="ctr"/>
            <a:r>
              <a:rPr lang="en-US" dirty="0" smtClean="0">
                <a:solidFill>
                  <a:srgbClr val="FF0000"/>
                </a:solidFill>
              </a:rPr>
              <a:t>History taking</a:t>
            </a:r>
            <a:endParaRPr lang="en-US" dirty="0">
              <a:solidFill>
                <a:srgbClr val="FF0000"/>
              </a:solidFill>
            </a:endParaRPr>
          </a:p>
        </p:txBody>
      </p:sp>
      <p:sp>
        <p:nvSpPr>
          <p:cNvPr id="5" name="Content Placeholder 4"/>
          <p:cNvSpPr>
            <a:spLocks noGrp="1"/>
          </p:cNvSpPr>
          <p:nvPr>
            <p:ph idx="1"/>
          </p:nvPr>
        </p:nvSpPr>
        <p:spPr/>
        <p:txBody>
          <a:bodyPr>
            <a:noAutofit/>
          </a:bodyPr>
          <a:lstStyle/>
          <a:p>
            <a:pPr>
              <a:buFont typeface="Wingdings" pitchFamily="2" charset="2"/>
              <a:buChar char="§"/>
            </a:pPr>
            <a:r>
              <a:rPr lang="en-US" sz="2800" dirty="0" smtClean="0"/>
              <a:t>Mother had </a:t>
            </a:r>
            <a:r>
              <a:rPr lang="en-US" sz="2800" dirty="0" err="1" smtClean="0"/>
              <a:t>oligohydroamniosis</a:t>
            </a:r>
            <a:r>
              <a:rPr lang="en-US" sz="2800" dirty="0" smtClean="0"/>
              <a:t> </a:t>
            </a:r>
          </a:p>
          <a:p>
            <a:pPr>
              <a:buFont typeface="Wingdings" pitchFamily="2" charset="2"/>
              <a:buChar char="§"/>
            </a:pPr>
            <a:r>
              <a:rPr lang="en-US" sz="2800" dirty="0" smtClean="0"/>
              <a:t>Intrauterine compression (common in positional </a:t>
            </a:r>
            <a:r>
              <a:rPr lang="en-US" sz="2800" dirty="0" err="1" smtClean="0"/>
              <a:t>telipes</a:t>
            </a:r>
            <a:r>
              <a:rPr lang="en-US" sz="2800" dirty="0" smtClean="0"/>
              <a:t>)</a:t>
            </a:r>
          </a:p>
          <a:p>
            <a:pPr>
              <a:buFont typeface="Wingdings" pitchFamily="2" charset="2"/>
              <a:buChar char="§"/>
            </a:pPr>
            <a:r>
              <a:rPr lang="en-US" sz="2800" dirty="0" smtClean="0"/>
              <a:t>First degree relatives</a:t>
            </a:r>
          </a:p>
          <a:p>
            <a:pPr>
              <a:buFont typeface="Wingdings" pitchFamily="2" charset="2"/>
              <a:buChar char="§"/>
            </a:pPr>
            <a:r>
              <a:rPr lang="en-US" sz="2800" dirty="0" smtClean="0"/>
              <a:t>Ethnic group (</a:t>
            </a:r>
            <a:r>
              <a:rPr lang="en-US" sz="2800" dirty="0" err="1" smtClean="0"/>
              <a:t>maoris</a:t>
            </a:r>
            <a:r>
              <a:rPr lang="en-US" sz="2800" dirty="0" smtClean="0"/>
              <a:t> have high risk)</a:t>
            </a:r>
          </a:p>
          <a:p>
            <a:pPr>
              <a:buFont typeface="Wingdings" pitchFamily="2" charset="2"/>
              <a:buChar char="§"/>
            </a:pPr>
            <a:r>
              <a:rPr lang="en-US" sz="2800" dirty="0" smtClean="0"/>
              <a:t>Any accident or trauma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229600" cy="1143000"/>
          </a:xfrm>
        </p:spPr>
        <p:txBody>
          <a:bodyPr>
            <a:normAutofit/>
          </a:bodyPr>
          <a:lstStyle/>
          <a:p>
            <a:pPr algn="ctr"/>
            <a:r>
              <a:rPr lang="en-US" dirty="0" smtClean="0">
                <a:solidFill>
                  <a:srgbClr val="FF0000"/>
                </a:solidFill>
              </a:rPr>
              <a:t>Examination</a:t>
            </a:r>
            <a:endParaRPr lang="en-US" dirty="0">
              <a:solidFill>
                <a:srgbClr val="FF0000"/>
              </a:solidFill>
            </a:endParaRPr>
          </a:p>
        </p:txBody>
      </p:sp>
      <p:sp>
        <p:nvSpPr>
          <p:cNvPr id="3" name="Content Placeholder 2"/>
          <p:cNvSpPr>
            <a:spLocks noGrp="1"/>
          </p:cNvSpPr>
          <p:nvPr>
            <p:ph idx="1"/>
          </p:nvPr>
        </p:nvSpPr>
        <p:spPr>
          <a:xfrm>
            <a:off x="457200" y="1447800"/>
            <a:ext cx="8229600" cy="4830763"/>
          </a:xfrm>
        </p:spPr>
        <p:txBody>
          <a:bodyPr>
            <a:normAutofit fontScale="85000" lnSpcReduction="20000"/>
          </a:bodyPr>
          <a:lstStyle/>
          <a:p>
            <a:pPr>
              <a:buFont typeface="Wingdings" pitchFamily="2" charset="2"/>
              <a:buChar char="§"/>
            </a:pPr>
            <a:r>
              <a:rPr lang="en-US" sz="2400" dirty="0" smtClean="0"/>
              <a:t>Do the routine new born examination (the foot can be fully </a:t>
            </a:r>
            <a:r>
              <a:rPr lang="en-US" sz="2400" dirty="0" err="1" smtClean="0"/>
              <a:t>dorsi</a:t>
            </a:r>
            <a:r>
              <a:rPr lang="en-US" sz="2400" dirty="0" smtClean="0"/>
              <a:t> flexed to touch the front of the lower leg in a normal neonate but unable to perform in club foot child)</a:t>
            </a:r>
          </a:p>
          <a:p>
            <a:pPr>
              <a:buFont typeface="Wingdings" pitchFamily="2" charset="2"/>
              <a:buChar char="§"/>
            </a:pPr>
            <a:r>
              <a:rPr lang="en-US" sz="2400" dirty="0" smtClean="0"/>
              <a:t>Check the weakness of the foot(floppiness, delayed motor milestones, </a:t>
            </a:r>
            <a:r>
              <a:rPr lang="en-US" sz="2400" dirty="0" err="1" smtClean="0"/>
              <a:t>unseady</a:t>
            </a:r>
            <a:r>
              <a:rPr lang="en-US" sz="2400" dirty="0" smtClean="0"/>
              <a:t> abnormal gait, fatigability)</a:t>
            </a:r>
          </a:p>
          <a:p>
            <a:pPr>
              <a:buNone/>
            </a:pPr>
            <a:r>
              <a:rPr lang="en-US" sz="2800" b="1" u="sng" dirty="0" smtClean="0"/>
              <a:t>Gross features</a:t>
            </a:r>
          </a:p>
          <a:p>
            <a:pPr>
              <a:buFont typeface="Wingdings" pitchFamily="2" charset="2"/>
              <a:buChar char="Ø"/>
            </a:pPr>
            <a:r>
              <a:rPr lang="en-US" sz="2600" dirty="0" err="1" smtClean="0"/>
              <a:t>Varus</a:t>
            </a:r>
            <a:endParaRPr lang="en-US" sz="2600" dirty="0" smtClean="0"/>
          </a:p>
          <a:p>
            <a:pPr>
              <a:buFont typeface="Wingdings" pitchFamily="2" charset="2"/>
              <a:buChar char="Ø"/>
            </a:pPr>
            <a:r>
              <a:rPr lang="en-US" sz="2600" dirty="0" smtClean="0"/>
              <a:t>Entire foot is inverted and </a:t>
            </a:r>
            <a:r>
              <a:rPr lang="en-US" sz="2600" dirty="0" err="1" smtClean="0"/>
              <a:t>supinated</a:t>
            </a:r>
            <a:endParaRPr lang="en-US" sz="2600" dirty="0" smtClean="0"/>
          </a:p>
          <a:p>
            <a:pPr>
              <a:buFont typeface="Wingdings" pitchFamily="2" charset="2"/>
              <a:buChar char="Ø"/>
            </a:pPr>
            <a:r>
              <a:rPr lang="en-US" sz="2600" dirty="0" smtClean="0"/>
              <a:t>Mid foot adduction</a:t>
            </a:r>
          </a:p>
          <a:p>
            <a:pPr>
              <a:buFont typeface="Wingdings" pitchFamily="2" charset="2"/>
              <a:buChar char="Ø"/>
            </a:pPr>
            <a:r>
              <a:rPr lang="en-US" sz="2600" dirty="0" smtClean="0"/>
              <a:t>Fore foot </a:t>
            </a:r>
            <a:r>
              <a:rPr lang="en-US" sz="2600" dirty="0" err="1" smtClean="0"/>
              <a:t>supination</a:t>
            </a:r>
            <a:r>
              <a:rPr lang="en-US" sz="2600" dirty="0" smtClean="0"/>
              <a:t> and adduction</a:t>
            </a:r>
          </a:p>
          <a:p>
            <a:pPr>
              <a:buFont typeface="Wingdings" pitchFamily="2" charset="2"/>
              <a:buChar char="Ø"/>
            </a:pPr>
            <a:r>
              <a:rPr lang="en-US" sz="2600" dirty="0" smtClean="0"/>
              <a:t>Heel is </a:t>
            </a:r>
            <a:r>
              <a:rPr lang="en-US" sz="2600" dirty="0" err="1" smtClean="0"/>
              <a:t>rotated,inverted</a:t>
            </a:r>
            <a:r>
              <a:rPr lang="en-US" sz="2600" dirty="0" smtClean="0"/>
              <a:t> and planter </a:t>
            </a:r>
            <a:r>
              <a:rPr lang="en-US" sz="2600" dirty="0" err="1" smtClean="0"/>
              <a:t>flextion</a:t>
            </a:r>
            <a:endParaRPr lang="en-US" sz="2600" dirty="0" smtClean="0"/>
          </a:p>
          <a:p>
            <a:pPr>
              <a:buFont typeface="Wingdings" pitchFamily="2" charset="2"/>
              <a:buChar char="Ø"/>
            </a:pPr>
            <a:r>
              <a:rPr lang="en-US" sz="2600" dirty="0" smtClean="0"/>
              <a:t>Affected foot is shorter</a:t>
            </a:r>
          </a:p>
          <a:p>
            <a:pPr>
              <a:buFont typeface="Wingdings" pitchFamily="2" charset="2"/>
              <a:buChar char="Ø"/>
            </a:pPr>
            <a:r>
              <a:rPr lang="en-US" sz="2600" dirty="0" err="1" smtClean="0"/>
              <a:t>Claf</a:t>
            </a:r>
            <a:r>
              <a:rPr lang="en-US" sz="2600" dirty="0" smtClean="0"/>
              <a:t> muscle is thinner than normal</a:t>
            </a:r>
          </a:p>
          <a:p>
            <a:pPr>
              <a:buFont typeface="Wingdings" pitchFamily="2" charset="2"/>
              <a:buChar char="Ø"/>
            </a:pPr>
            <a:r>
              <a:rPr lang="en-US" sz="2600" dirty="0" smtClean="0"/>
              <a:t>Tight </a:t>
            </a:r>
            <a:r>
              <a:rPr lang="en-US" sz="2600" dirty="0" err="1" smtClean="0"/>
              <a:t>achilles</a:t>
            </a:r>
            <a:r>
              <a:rPr lang="en-US" sz="2600" dirty="0" smtClean="0"/>
              <a:t> tendon</a:t>
            </a:r>
          </a:p>
          <a:p>
            <a:pPr>
              <a:buFont typeface="Wingdings" pitchFamily="2" charset="2"/>
              <a:buChar char="Ø"/>
            </a:pPr>
            <a:r>
              <a:rPr lang="en-US" sz="2600" dirty="0" smtClean="0"/>
              <a:t>Foot is kidney bean shape</a:t>
            </a:r>
          </a:p>
          <a:p>
            <a:pPr>
              <a:buNone/>
            </a:pPr>
            <a:endParaRPr lang="en-US" sz="1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solidFill>
                  <a:srgbClr val="FF0000"/>
                </a:solidFill>
              </a:rPr>
              <a:t>Investigation</a:t>
            </a:r>
            <a:endParaRPr lang="en-US" sz="3600"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sz="2800" dirty="0" err="1" smtClean="0"/>
              <a:t>Antenataly</a:t>
            </a:r>
            <a:r>
              <a:rPr lang="en-US" sz="2800" dirty="0" smtClean="0"/>
              <a:t> by ultrasound</a:t>
            </a:r>
          </a:p>
          <a:p>
            <a:r>
              <a:rPr lang="en-US" sz="2800" dirty="0" smtClean="0"/>
              <a:t>Check for occult spinal problems by radiography or MRI</a:t>
            </a:r>
          </a:p>
          <a:p>
            <a:pPr>
              <a:buNone/>
            </a:pPr>
            <a:endParaRPr lang="en-US" sz="2800" dirty="0"/>
          </a:p>
          <a:p>
            <a:pPr>
              <a:buNone/>
            </a:pPr>
            <a:r>
              <a:rPr lang="en-US" sz="2800" b="1" dirty="0" smtClean="0"/>
              <a:t>Radio graphical findings</a:t>
            </a:r>
          </a:p>
          <a:p>
            <a:r>
              <a:rPr lang="en-US" sz="2800" dirty="0" smtClean="0"/>
              <a:t>Neck of the talus is deformed medially</a:t>
            </a:r>
          </a:p>
          <a:p>
            <a:r>
              <a:rPr lang="en-US" sz="2800" dirty="0" err="1" smtClean="0"/>
              <a:t>Navicular</a:t>
            </a:r>
            <a:r>
              <a:rPr lang="en-US" sz="2800" dirty="0" smtClean="0"/>
              <a:t> is </a:t>
            </a:r>
            <a:r>
              <a:rPr lang="en-US" sz="2800" dirty="0" err="1" smtClean="0"/>
              <a:t>subluxed</a:t>
            </a:r>
            <a:r>
              <a:rPr lang="en-US" sz="2800" dirty="0" smtClean="0"/>
              <a:t> medially</a:t>
            </a:r>
          </a:p>
          <a:p>
            <a:r>
              <a:rPr lang="en-US" sz="2800" dirty="0" smtClean="0"/>
              <a:t>Plantar wards on the head of the talus</a:t>
            </a:r>
          </a:p>
          <a:p>
            <a:r>
              <a:rPr lang="en-US" sz="2800" dirty="0" smtClean="0"/>
              <a:t>Loss of alignment</a:t>
            </a:r>
          </a:p>
          <a:p>
            <a:pPr>
              <a:buNone/>
            </a:pPr>
            <a:endParaRPr lang="en-US"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4946419" cy="2092881"/>
          </a:xfrm>
          <a:prstGeom prst="rect">
            <a:avLst/>
          </a:prstGeom>
        </p:spPr>
        <p:txBody>
          <a:bodyPr wrap="none">
            <a:spAutoFit/>
          </a:bodyPr>
          <a:lstStyle/>
          <a:p>
            <a:r>
              <a:rPr lang="en-US" sz="4000" b="1" i="1" dirty="0" smtClean="0"/>
              <a:t>Indications for surgery</a:t>
            </a:r>
          </a:p>
          <a:p>
            <a:endParaRPr lang="en-US" dirty="0" smtClean="0"/>
          </a:p>
          <a:p>
            <a:pPr>
              <a:buFont typeface="Arial" pitchFamily="34" charset="0"/>
              <a:buChar char="•"/>
            </a:pPr>
            <a:r>
              <a:rPr lang="en-US" dirty="0" smtClean="0"/>
              <a:t>     If other treatments fail</a:t>
            </a:r>
          </a:p>
          <a:p>
            <a:pPr>
              <a:buFont typeface="Arial" pitchFamily="34" charset="0"/>
              <a:buChar char="•"/>
            </a:pPr>
            <a:r>
              <a:rPr lang="en-US" dirty="0" smtClean="0"/>
              <a:t>     If the </a:t>
            </a:r>
            <a:r>
              <a:rPr lang="en-US" dirty="0"/>
              <a:t>clubfoot is </a:t>
            </a:r>
            <a:r>
              <a:rPr lang="en-US" dirty="0" smtClean="0"/>
              <a:t>rigid</a:t>
            </a:r>
          </a:p>
          <a:p>
            <a:pPr>
              <a:buFont typeface="Arial" pitchFamily="34" charset="0"/>
              <a:buChar char="•"/>
            </a:pPr>
            <a:r>
              <a:rPr lang="en-US" dirty="0"/>
              <a:t> </a:t>
            </a:r>
            <a:r>
              <a:rPr lang="en-US" dirty="0" smtClean="0"/>
              <a:t>    Older children or adults</a:t>
            </a:r>
          </a:p>
          <a:p>
            <a:pPr>
              <a:buFont typeface="Arial" pitchFamily="34" charset="0"/>
              <a:buChar char="•"/>
            </a:pPr>
            <a:r>
              <a:rPr lang="en-US" dirty="0"/>
              <a:t> </a:t>
            </a:r>
            <a:r>
              <a:rPr lang="en-US" dirty="0" smtClean="0"/>
              <a:t>    Recurrence   </a:t>
            </a:r>
            <a:endParaRPr lang="en-US" dirty="0"/>
          </a:p>
        </p:txBody>
      </p:sp>
      <p:pic>
        <p:nvPicPr>
          <p:cNvPr id="8" name="Picture 7" descr="230px-P3240003.jpg"/>
          <p:cNvPicPr>
            <a:picLocks noChangeAspect="1"/>
          </p:cNvPicPr>
          <p:nvPr/>
        </p:nvPicPr>
        <p:blipFill>
          <a:blip r:embed="rId3" cstate="print"/>
          <a:stretch>
            <a:fillRect/>
          </a:stretch>
        </p:blipFill>
        <p:spPr>
          <a:xfrm>
            <a:off x="5943600" y="1219200"/>
            <a:ext cx="2921000" cy="2197100"/>
          </a:xfrm>
          <a:prstGeom prst="rect">
            <a:avLst/>
          </a:prstGeom>
        </p:spPr>
      </p:pic>
      <p:pic>
        <p:nvPicPr>
          <p:cNvPr id="9" name="Picture 8" descr="1230552-1237077-1553tn.jpg"/>
          <p:cNvPicPr>
            <a:picLocks noChangeAspect="1"/>
          </p:cNvPicPr>
          <p:nvPr/>
        </p:nvPicPr>
        <p:blipFill>
          <a:blip r:embed="rId4" cstate="print"/>
          <a:stretch>
            <a:fillRect/>
          </a:stretch>
        </p:blipFill>
        <p:spPr>
          <a:xfrm>
            <a:off x="5943600" y="3733800"/>
            <a:ext cx="2895600" cy="2514600"/>
          </a:xfrm>
          <a:prstGeom prst="rect">
            <a:avLst/>
          </a:prstGeom>
        </p:spPr>
      </p:pic>
      <p:sp>
        <p:nvSpPr>
          <p:cNvPr id="11" name="Rectangle 10"/>
          <p:cNvSpPr/>
          <p:nvPr/>
        </p:nvSpPr>
        <p:spPr>
          <a:xfrm>
            <a:off x="381000" y="2819400"/>
            <a:ext cx="6096000" cy="369332"/>
          </a:xfrm>
          <a:prstGeom prst="rect">
            <a:avLst/>
          </a:prstGeom>
        </p:spPr>
        <p:txBody>
          <a:bodyPr wrap="square">
            <a:spAutoFit/>
          </a:bodyPr>
          <a:lstStyle/>
          <a:p>
            <a:pPr>
              <a:buFont typeface="Arial" pitchFamily="34" charset="0"/>
              <a:buChar char="•"/>
            </a:pPr>
            <a:r>
              <a:rPr lang="en-US" dirty="0" smtClean="0"/>
              <a:t> 30% of cases - manipulation and casting is successful</a:t>
            </a:r>
          </a:p>
        </p:txBody>
      </p:sp>
      <p:sp>
        <p:nvSpPr>
          <p:cNvPr id="14" name="TextBox 13"/>
          <p:cNvSpPr txBox="1"/>
          <p:nvPr/>
        </p:nvSpPr>
        <p:spPr>
          <a:xfrm>
            <a:off x="685800" y="5486400"/>
            <a:ext cx="7772400" cy="461665"/>
          </a:xfrm>
          <a:prstGeom prst="rect">
            <a:avLst/>
          </a:prstGeom>
          <a:noFill/>
        </p:spPr>
        <p:txBody>
          <a:bodyPr wrap="square" rtlCol="0">
            <a:spAutoFit/>
          </a:bodyPr>
          <a:lstStyle/>
          <a:p>
            <a:r>
              <a:rPr lang="en-US" sz="2400" dirty="0" smtClean="0"/>
              <a:t>Need surgical repair</a:t>
            </a:r>
            <a:endParaRPr lang="en-US" sz="2400" dirty="0"/>
          </a:p>
        </p:txBody>
      </p:sp>
      <p:sp>
        <p:nvSpPr>
          <p:cNvPr id="15" name="Explosion 2 14"/>
          <p:cNvSpPr/>
          <p:nvPr/>
        </p:nvSpPr>
        <p:spPr>
          <a:xfrm>
            <a:off x="1219200" y="3352800"/>
            <a:ext cx="3962400" cy="1905000"/>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609600" y="3352800"/>
            <a:ext cx="1371600" cy="584775"/>
          </a:xfrm>
          <a:prstGeom prst="rect">
            <a:avLst/>
          </a:prstGeom>
          <a:noFill/>
        </p:spPr>
        <p:txBody>
          <a:bodyPr wrap="square" rtlCol="0">
            <a:spAutoFit/>
          </a:bodyPr>
          <a:lstStyle/>
          <a:p>
            <a:r>
              <a:rPr lang="en-US" sz="3200" dirty="0" smtClean="0">
                <a:solidFill>
                  <a:srgbClr val="FF0000"/>
                </a:solidFill>
                <a:latin typeface="Forte" pitchFamily="66" charset="0"/>
              </a:rPr>
              <a:t>BUT</a:t>
            </a:r>
            <a:endParaRPr lang="en-US" sz="3200" dirty="0">
              <a:solidFill>
                <a:srgbClr val="FF0000"/>
              </a:solidFill>
              <a:latin typeface="Forte" pitchFamily="66" charset="0"/>
            </a:endParaRPr>
          </a:p>
        </p:txBody>
      </p:sp>
      <p:sp>
        <p:nvSpPr>
          <p:cNvPr id="17" name="TextBox 16"/>
          <p:cNvSpPr txBox="1"/>
          <p:nvPr/>
        </p:nvSpPr>
        <p:spPr>
          <a:xfrm>
            <a:off x="2362200" y="3962400"/>
            <a:ext cx="1828800" cy="769441"/>
          </a:xfrm>
          <a:prstGeom prst="rect">
            <a:avLst/>
          </a:prstGeom>
          <a:noFill/>
        </p:spPr>
        <p:txBody>
          <a:bodyPr wrap="square" rtlCol="0">
            <a:spAutoFit/>
          </a:bodyPr>
          <a:lstStyle/>
          <a:p>
            <a:r>
              <a:rPr lang="en-US" sz="4400" b="1" i="1" dirty="0" smtClean="0"/>
              <a:t>70 %</a:t>
            </a:r>
            <a:endParaRPr lang="en-US" sz="4400" b="1"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8200" y="2057400"/>
            <a:ext cx="7543800" cy="1477328"/>
          </a:xfrm>
          <a:prstGeom prst="rect">
            <a:avLst/>
          </a:prstGeom>
        </p:spPr>
        <p:txBody>
          <a:bodyPr wrap="square">
            <a:spAutoFit/>
          </a:bodyPr>
          <a:lstStyle/>
          <a:p>
            <a:pPr>
              <a:buFont typeface="Arial" pitchFamily="34" charset="0"/>
              <a:buChar char="•"/>
            </a:pPr>
            <a:r>
              <a:rPr lang="en-US" dirty="0" smtClean="0"/>
              <a:t>     Should perform early as possible . </a:t>
            </a:r>
          </a:p>
          <a:p>
            <a:r>
              <a:rPr lang="en-US" dirty="0" smtClean="0"/>
              <a:t>                     Because immature joints, bones and ligaments will facilitate to gain     	    the normal position of the foot .</a:t>
            </a:r>
          </a:p>
          <a:p>
            <a:endParaRPr lang="en-US" dirty="0" smtClean="0"/>
          </a:p>
          <a:p>
            <a:pPr>
              <a:buFont typeface="Arial" pitchFamily="34" charset="0"/>
              <a:buChar char="•"/>
            </a:pPr>
            <a:r>
              <a:rPr lang="en-US" dirty="0" smtClean="0"/>
              <a:t>      But the foot also should grow a little larger to facilitate surgery</a:t>
            </a:r>
            <a:endParaRPr lang="en-US" dirty="0"/>
          </a:p>
        </p:txBody>
      </p:sp>
      <p:sp>
        <p:nvSpPr>
          <p:cNvPr id="4" name="TextBox 3"/>
          <p:cNvSpPr txBox="1"/>
          <p:nvPr/>
        </p:nvSpPr>
        <p:spPr>
          <a:xfrm>
            <a:off x="1143000" y="457200"/>
            <a:ext cx="7239000" cy="1323439"/>
          </a:xfrm>
          <a:prstGeom prst="rect">
            <a:avLst/>
          </a:prstGeom>
          <a:noFill/>
        </p:spPr>
        <p:txBody>
          <a:bodyPr wrap="square" rtlCol="0">
            <a:spAutoFit/>
          </a:bodyPr>
          <a:lstStyle/>
          <a:p>
            <a:r>
              <a:rPr lang="en-US" sz="4000" b="1" i="1" dirty="0" smtClean="0"/>
              <a:t>At what age usually the surgery  perform ?</a:t>
            </a:r>
            <a:endParaRPr lang="en-US" sz="4000" b="1" i="1" dirty="0"/>
          </a:p>
        </p:txBody>
      </p:sp>
      <p:sp>
        <p:nvSpPr>
          <p:cNvPr id="6" name="Oval 5"/>
          <p:cNvSpPr/>
          <p:nvPr/>
        </p:nvSpPr>
        <p:spPr>
          <a:xfrm>
            <a:off x="685800" y="4038600"/>
            <a:ext cx="7924800" cy="1981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438400" y="4191000"/>
            <a:ext cx="5715000" cy="1384995"/>
          </a:xfrm>
          <a:prstGeom prst="rect">
            <a:avLst/>
          </a:prstGeom>
        </p:spPr>
        <p:txBody>
          <a:bodyPr wrap="square">
            <a:spAutoFit/>
          </a:bodyPr>
          <a:lstStyle/>
          <a:p>
            <a:r>
              <a:rPr lang="en-US" sz="2800" dirty="0" smtClean="0"/>
              <a:t>when </a:t>
            </a:r>
            <a:r>
              <a:rPr lang="en-US" sz="2800" dirty="0"/>
              <a:t>the child is about to </a:t>
            </a:r>
            <a:r>
              <a:rPr lang="en-US" sz="2800" dirty="0" smtClean="0"/>
              <a:t>walk</a:t>
            </a:r>
          </a:p>
          <a:p>
            <a:endParaRPr lang="en-US" sz="2800" dirty="0" smtClean="0"/>
          </a:p>
          <a:p>
            <a:r>
              <a:rPr lang="en-US" sz="2800" dirty="0" smtClean="0"/>
              <a:t>              </a:t>
            </a:r>
            <a:r>
              <a:rPr lang="en-US" sz="2800" dirty="0" smtClean="0">
                <a:solidFill>
                  <a:srgbClr val="FF0000"/>
                </a:solidFill>
              </a:rPr>
              <a:t>10 </a:t>
            </a:r>
            <a:r>
              <a:rPr lang="en-US" sz="2800" dirty="0">
                <a:solidFill>
                  <a:srgbClr val="FF0000"/>
                </a:solidFill>
              </a:rPr>
              <a:t>– 11 </a:t>
            </a:r>
            <a:r>
              <a:rPr lang="en-US" sz="2800" dirty="0" smtClean="0">
                <a:solidFill>
                  <a:srgbClr val="FF0000"/>
                </a:solidFill>
              </a:rPr>
              <a:t>months</a:t>
            </a:r>
            <a:endParaRPr lang="en-US" sz="2800" dirty="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Sameera\My Documents\My Pictures\10112.jpg"/>
          <p:cNvPicPr>
            <a:picLocks noChangeAspect="1" noChangeArrowheads="1"/>
          </p:cNvPicPr>
          <p:nvPr/>
        </p:nvPicPr>
        <p:blipFill>
          <a:blip r:embed="rId3" cstate="print"/>
          <a:srcRect/>
          <a:stretch>
            <a:fillRect/>
          </a:stretch>
        </p:blipFill>
        <p:spPr bwMode="auto">
          <a:xfrm>
            <a:off x="990600" y="1371600"/>
            <a:ext cx="2571750" cy="2057400"/>
          </a:xfrm>
          <a:prstGeom prst="rect">
            <a:avLst/>
          </a:prstGeom>
          <a:noFill/>
        </p:spPr>
      </p:pic>
      <p:pic>
        <p:nvPicPr>
          <p:cNvPr id="1027" name="Picture 3" descr="C:\Documents and Settings\Sameera\My Documents\My Pictures\10114.jpg"/>
          <p:cNvPicPr>
            <a:picLocks noChangeAspect="1" noChangeArrowheads="1"/>
          </p:cNvPicPr>
          <p:nvPr/>
        </p:nvPicPr>
        <p:blipFill>
          <a:blip r:embed="rId4" cstate="print"/>
          <a:srcRect/>
          <a:stretch>
            <a:fillRect/>
          </a:stretch>
        </p:blipFill>
        <p:spPr bwMode="auto">
          <a:xfrm>
            <a:off x="5257800" y="1295400"/>
            <a:ext cx="2952750" cy="2362200"/>
          </a:xfrm>
          <a:prstGeom prst="rect">
            <a:avLst/>
          </a:prstGeom>
          <a:noFill/>
        </p:spPr>
      </p:pic>
      <p:pic>
        <p:nvPicPr>
          <p:cNvPr id="1028" name="Picture 4" descr="C:\Documents and Settings\Sameera\My Documents\My Pictures\10115.jpg"/>
          <p:cNvPicPr>
            <a:picLocks noChangeAspect="1" noChangeArrowheads="1"/>
          </p:cNvPicPr>
          <p:nvPr/>
        </p:nvPicPr>
        <p:blipFill>
          <a:blip r:embed="rId5" cstate="print"/>
          <a:srcRect/>
          <a:stretch>
            <a:fillRect/>
          </a:stretch>
        </p:blipFill>
        <p:spPr bwMode="auto">
          <a:xfrm>
            <a:off x="5638800" y="4541520"/>
            <a:ext cx="2895600" cy="2316480"/>
          </a:xfrm>
          <a:prstGeom prst="rect">
            <a:avLst/>
          </a:prstGeom>
          <a:noFill/>
        </p:spPr>
      </p:pic>
      <p:sp>
        <p:nvSpPr>
          <p:cNvPr id="7" name="Right Arrow 6"/>
          <p:cNvSpPr/>
          <p:nvPr/>
        </p:nvSpPr>
        <p:spPr>
          <a:xfrm>
            <a:off x="4038600" y="2209800"/>
            <a:ext cx="8382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6553200" y="3429000"/>
            <a:ext cx="3048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752600" y="304800"/>
            <a:ext cx="5715000" cy="707886"/>
          </a:xfrm>
          <a:prstGeom prst="rect">
            <a:avLst/>
          </a:prstGeom>
          <a:noFill/>
        </p:spPr>
        <p:txBody>
          <a:bodyPr wrap="square" rtlCol="0">
            <a:spAutoFit/>
          </a:bodyPr>
          <a:lstStyle/>
          <a:p>
            <a:pPr algn="ctr"/>
            <a:r>
              <a:rPr lang="en-US" sz="4000" b="1" i="1" dirty="0" smtClean="0"/>
              <a:t>Surgical procedure</a:t>
            </a:r>
            <a:endParaRPr lang="en-US" sz="4000" b="1" i="1" dirty="0"/>
          </a:p>
        </p:txBody>
      </p:sp>
      <p:sp>
        <p:nvSpPr>
          <p:cNvPr id="10" name="Rectangle 9"/>
          <p:cNvSpPr/>
          <p:nvPr/>
        </p:nvSpPr>
        <p:spPr>
          <a:xfrm>
            <a:off x="152400" y="3733800"/>
            <a:ext cx="5943600" cy="2585323"/>
          </a:xfrm>
          <a:prstGeom prst="rect">
            <a:avLst/>
          </a:prstGeom>
        </p:spPr>
        <p:txBody>
          <a:bodyPr wrap="square">
            <a:spAutoFit/>
          </a:bodyPr>
          <a:lstStyle/>
          <a:p>
            <a:pPr>
              <a:buFont typeface="Arial" pitchFamily="34" charset="0"/>
              <a:buChar char="•"/>
            </a:pPr>
            <a:r>
              <a:rPr lang="en-US" dirty="0" smtClean="0"/>
              <a:t>   STR – soft tissue release (ligaments, tendons)</a:t>
            </a:r>
          </a:p>
          <a:p>
            <a:pPr>
              <a:buFont typeface="Arial" pitchFamily="34" charset="0"/>
              <a:buChar char="•"/>
            </a:pPr>
            <a:endParaRPr lang="en-US" dirty="0" smtClean="0"/>
          </a:p>
          <a:p>
            <a:pPr>
              <a:buFont typeface="Arial" pitchFamily="34" charset="0"/>
              <a:buChar char="•"/>
            </a:pPr>
            <a:r>
              <a:rPr lang="en-US" dirty="0" smtClean="0"/>
              <a:t>   wedge osteotomy  - of the lateral column and     		                       the calcaneum - relapsing club foot</a:t>
            </a:r>
          </a:p>
          <a:p>
            <a:pPr>
              <a:buFont typeface="Arial" pitchFamily="34" charset="0"/>
              <a:buChar char="•"/>
            </a:pPr>
            <a:endParaRPr lang="en-US" dirty="0" smtClean="0"/>
          </a:p>
          <a:p>
            <a:pPr>
              <a:buFont typeface="Arial" pitchFamily="34" charset="0"/>
              <a:buChar char="•"/>
            </a:pPr>
            <a:r>
              <a:rPr lang="en-US" dirty="0" smtClean="0"/>
              <a:t>   Fusion or arthrodesis - 2 or more bones are fused  		                             together. </a:t>
            </a:r>
          </a:p>
          <a:p>
            <a:pPr>
              <a:buFont typeface="Arial" pitchFamily="34" charset="0"/>
              <a:buChar char="•"/>
            </a:pPr>
            <a:r>
              <a:rPr lang="en-US" dirty="0" smtClean="0"/>
              <a:t>    Metal pins or plates may be used to hold the  bones</a:t>
            </a:r>
          </a:p>
          <a:p>
            <a:r>
              <a:rPr lang="en-US" dirty="0" smtClean="0"/>
              <a:t>     together for a while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057400" y="457200"/>
            <a:ext cx="4800600" cy="707886"/>
          </a:xfrm>
          <a:prstGeom prst="rect">
            <a:avLst/>
          </a:prstGeom>
          <a:noFill/>
        </p:spPr>
        <p:txBody>
          <a:bodyPr wrap="square" rtlCol="0">
            <a:spAutoFit/>
          </a:bodyPr>
          <a:lstStyle/>
          <a:p>
            <a:pPr algn="ctr"/>
            <a:r>
              <a:rPr lang="en-US" sz="3600" b="1" i="1" dirty="0" smtClean="0"/>
              <a:t>After </a:t>
            </a:r>
            <a:r>
              <a:rPr lang="en-US" sz="4000" b="1" i="1" dirty="0" smtClean="0"/>
              <a:t>surgery ?</a:t>
            </a:r>
            <a:endParaRPr lang="en-US" sz="4000" b="1" i="1" dirty="0"/>
          </a:p>
        </p:txBody>
      </p:sp>
      <p:sp>
        <p:nvSpPr>
          <p:cNvPr id="9" name="Rectangle 8"/>
          <p:cNvSpPr/>
          <p:nvPr/>
        </p:nvSpPr>
        <p:spPr>
          <a:xfrm>
            <a:off x="228600" y="1600200"/>
            <a:ext cx="8458200" cy="4524315"/>
          </a:xfrm>
          <a:prstGeom prst="rect">
            <a:avLst/>
          </a:prstGeom>
        </p:spPr>
        <p:txBody>
          <a:bodyPr wrap="square">
            <a:spAutoFit/>
          </a:bodyPr>
          <a:lstStyle/>
          <a:p>
            <a:pPr>
              <a:buFont typeface="Wingdings" pitchFamily="2" charset="2"/>
              <a:buChar char="ü"/>
            </a:pPr>
            <a:r>
              <a:rPr lang="en-US" dirty="0" smtClean="0"/>
              <a:t>    The foot will be casted and kept elevated, ice packs used to reduce swelling and</a:t>
            </a:r>
          </a:p>
          <a:p>
            <a:r>
              <a:rPr lang="en-US" dirty="0" smtClean="0"/>
              <a:t>        pain, medications for pain.</a:t>
            </a:r>
          </a:p>
          <a:p>
            <a:endParaRPr lang="en-US" dirty="0" smtClean="0"/>
          </a:p>
          <a:p>
            <a:pPr>
              <a:buFont typeface="Wingdings" pitchFamily="2" charset="2"/>
              <a:buChar char="ü"/>
            </a:pPr>
            <a:r>
              <a:rPr lang="en-US" dirty="0" smtClean="0"/>
              <a:t>     The skin around the cast and the toes will be checked frequently for the first 48</a:t>
            </a:r>
          </a:p>
          <a:p>
            <a:r>
              <a:rPr lang="en-US" dirty="0" smtClean="0"/>
              <a:t>         hours to make sure that the circulation, movement, and feeling are maintained.</a:t>
            </a:r>
          </a:p>
          <a:p>
            <a:r>
              <a:rPr lang="en-US" dirty="0" smtClean="0"/>
              <a:t> </a:t>
            </a:r>
          </a:p>
          <a:p>
            <a:pPr>
              <a:buFont typeface="Wingdings" pitchFamily="2" charset="2"/>
              <a:buChar char="ü"/>
            </a:pPr>
            <a:r>
              <a:rPr lang="en-US" dirty="0" smtClean="0"/>
              <a:t>     Cast will be kept about 12 weeks. It will be changed at least 2 or 3 times</a:t>
            </a:r>
          </a:p>
          <a:p>
            <a:endParaRPr lang="en-US" dirty="0" smtClean="0"/>
          </a:p>
          <a:p>
            <a:pPr>
              <a:buFont typeface="Wingdings" pitchFamily="2" charset="2"/>
              <a:buChar char="ü"/>
            </a:pPr>
            <a:r>
              <a:rPr lang="en-US" dirty="0" smtClean="0"/>
              <a:t>      how to take care of the cast</a:t>
            </a:r>
          </a:p>
          <a:p>
            <a:endParaRPr lang="en-US" dirty="0" smtClean="0"/>
          </a:p>
          <a:p>
            <a:pPr>
              <a:buFont typeface="Wingdings" pitchFamily="2" charset="2"/>
              <a:buChar char="ü"/>
            </a:pPr>
            <a:r>
              <a:rPr lang="en-US" dirty="0" smtClean="0"/>
              <a:t>      Physical therapy</a:t>
            </a:r>
          </a:p>
          <a:p>
            <a:endParaRPr lang="en-US" dirty="0" smtClean="0"/>
          </a:p>
          <a:p>
            <a:pPr>
              <a:buFont typeface="Wingdings" pitchFamily="2" charset="2"/>
              <a:buChar char="ü"/>
            </a:pPr>
            <a:r>
              <a:rPr lang="en-US" dirty="0" smtClean="0"/>
              <a:t>       Dennis Browne Night Splint (DBNS) </a:t>
            </a:r>
          </a:p>
          <a:p>
            <a:pPr>
              <a:buFont typeface="Wingdings" pitchFamily="2" charset="2"/>
              <a:buChar char="ü"/>
            </a:pPr>
            <a:r>
              <a:rPr lang="en-US" dirty="0" smtClean="0"/>
              <a:t>is given to the child, to be worn when not</a:t>
            </a:r>
          </a:p>
          <a:p>
            <a:r>
              <a:rPr lang="en-US" dirty="0" smtClean="0"/>
              <a:t>          walking, for a period of about 2 years.</a:t>
            </a:r>
          </a:p>
          <a:p>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4572000" y="4267200"/>
            <a:ext cx="4189470" cy="2305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1295400"/>
            <a:ext cx="7543800" cy="5909310"/>
          </a:xfrm>
          <a:prstGeom prst="rect">
            <a:avLst/>
          </a:prstGeom>
        </p:spPr>
        <p:txBody>
          <a:bodyPr wrap="square">
            <a:spAutoFit/>
          </a:bodyPr>
          <a:lstStyle/>
          <a:p>
            <a:pPr>
              <a:buFont typeface="Wingdings" pitchFamily="2" charset="2"/>
              <a:buChar char="q"/>
            </a:pPr>
            <a:r>
              <a:rPr lang="en-US" dirty="0" smtClean="0"/>
              <a:t>  </a:t>
            </a:r>
            <a:r>
              <a:rPr lang="en-US" sz="2400" dirty="0" smtClean="0"/>
              <a:t>Due to anesthesia - Breathing problems , Reactions to medicines </a:t>
            </a:r>
          </a:p>
          <a:p>
            <a:pPr>
              <a:buFont typeface="Wingdings" pitchFamily="2" charset="2"/>
              <a:buChar char="q"/>
            </a:pPr>
            <a:endParaRPr lang="en-US" sz="2400" dirty="0" smtClean="0"/>
          </a:p>
          <a:p>
            <a:pPr>
              <a:buFont typeface="Wingdings" pitchFamily="2" charset="2"/>
              <a:buChar char="q"/>
            </a:pPr>
            <a:r>
              <a:rPr lang="en-US" sz="2400" dirty="0" smtClean="0"/>
              <a:t>  Risks from any surgery – Bleeding, Infection</a:t>
            </a:r>
          </a:p>
          <a:p>
            <a:endParaRPr lang="en-US" sz="2400" dirty="0" smtClean="0"/>
          </a:p>
          <a:p>
            <a:pPr>
              <a:buFont typeface="Wingdings" pitchFamily="2" charset="2"/>
              <a:buChar char="q"/>
            </a:pPr>
            <a:r>
              <a:rPr lang="en-US" sz="2400" dirty="0" smtClean="0"/>
              <a:t>  Possible problems from clubfoot surgery are - Foot swelling , Problems with blood flow to the foot , Damage to nerves in the foot</a:t>
            </a:r>
          </a:p>
          <a:p>
            <a:endParaRPr lang="en-US" sz="2400" dirty="0" smtClean="0"/>
          </a:p>
          <a:p>
            <a:pPr>
              <a:buFont typeface="Wingdings" pitchFamily="2" charset="2"/>
              <a:buChar char="q"/>
            </a:pPr>
            <a:r>
              <a:rPr lang="en-US" sz="2400" dirty="0" smtClean="0"/>
              <a:t>   foot may be stiffer than normal</a:t>
            </a:r>
          </a:p>
          <a:p>
            <a:endParaRPr lang="en-US" sz="2400" dirty="0" smtClean="0"/>
          </a:p>
          <a:p>
            <a:pPr>
              <a:buFont typeface="Wingdings" pitchFamily="2" charset="2"/>
              <a:buChar char="q"/>
            </a:pPr>
            <a:r>
              <a:rPr lang="en-US" sz="2400" dirty="0" smtClean="0"/>
              <a:t>  foot and calf may be smaller than normal the rest of their life.</a:t>
            </a:r>
          </a:p>
          <a:p>
            <a:pPr>
              <a:buFont typeface="Wingdings" pitchFamily="2" charset="2"/>
              <a:buChar char="q"/>
            </a:pPr>
            <a:endParaRPr lang="en-US" sz="2400" dirty="0" smtClean="0"/>
          </a:p>
          <a:p>
            <a:endParaRPr lang="en-US" sz="2400" dirty="0" smtClean="0"/>
          </a:p>
          <a:p>
            <a:endParaRPr lang="en-US" dirty="0" smtClean="0"/>
          </a:p>
        </p:txBody>
      </p:sp>
      <p:sp>
        <p:nvSpPr>
          <p:cNvPr id="5" name="TextBox 4"/>
          <p:cNvSpPr txBox="1"/>
          <p:nvPr/>
        </p:nvSpPr>
        <p:spPr>
          <a:xfrm>
            <a:off x="2514600" y="304800"/>
            <a:ext cx="4191000" cy="707886"/>
          </a:xfrm>
          <a:prstGeom prst="rect">
            <a:avLst/>
          </a:prstGeom>
          <a:noFill/>
        </p:spPr>
        <p:txBody>
          <a:bodyPr wrap="square" rtlCol="0">
            <a:spAutoFit/>
          </a:bodyPr>
          <a:lstStyle/>
          <a:p>
            <a:pPr algn="ctr"/>
            <a:r>
              <a:rPr lang="en-US" sz="4000" b="1" i="1" dirty="0" smtClean="0"/>
              <a:t>Complications</a:t>
            </a:r>
            <a:endParaRPr lang="en-US" sz="4000" b="1" i="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371600" y="2057400"/>
            <a:ext cx="7772400" cy="1470025"/>
          </a:xfrm>
        </p:spPr>
        <p:txBody>
          <a:bodyPr>
            <a:normAutofit fontScale="90000"/>
          </a:bodyPr>
          <a:lstStyle/>
          <a:p>
            <a:r>
              <a:rPr lang="en-US" sz="4900" b="1" dirty="0" smtClean="0"/>
              <a:t>CLUB FOOT</a:t>
            </a:r>
            <a:r>
              <a:rPr lang="en-US" b="1" dirty="0" smtClean="0"/>
              <a:t/>
            </a:r>
            <a:br>
              <a:rPr lang="en-US" b="1" dirty="0" smtClean="0"/>
            </a:br>
            <a:r>
              <a:rPr lang="en-US" b="1" dirty="0" smtClean="0"/>
              <a:t>Outcome and Prognosis</a:t>
            </a:r>
            <a:br>
              <a:rPr lang="en-US" b="1" dirty="0" smtClean="0"/>
            </a:b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normAutofit/>
          </a:bodyPr>
          <a:lstStyle/>
          <a:p>
            <a:r>
              <a:rPr lang="en-US" dirty="0" smtClean="0"/>
              <a:t>Approximately 50% of clubfeet in newborns can be corrected non operatively. </a:t>
            </a:r>
          </a:p>
          <a:p>
            <a:r>
              <a:rPr lang="en-US" dirty="0" err="1" smtClean="0"/>
              <a:t>Ponseti</a:t>
            </a:r>
            <a:r>
              <a:rPr lang="en-US" dirty="0" smtClean="0"/>
              <a:t> reports </a:t>
            </a:r>
            <a:r>
              <a:rPr lang="en-US" smtClean="0"/>
              <a:t>an 99</a:t>
            </a:r>
            <a:r>
              <a:rPr lang="en-US" dirty="0" smtClean="0"/>
              <a:t>% success rate using his technique (including an Achilles </a:t>
            </a:r>
            <a:r>
              <a:rPr lang="en-US" dirty="0" err="1" smtClean="0"/>
              <a:t>tenotomy</a:t>
            </a:r>
            <a:r>
              <a:rPr lang="en-US" dirty="0" smtClean="0"/>
              <a:t>). </a:t>
            </a:r>
          </a:p>
          <a:p>
            <a:r>
              <a:rPr lang="en-US" dirty="0" smtClean="0"/>
              <a:t>Others report success rates of 10-35%.</a:t>
            </a:r>
          </a:p>
          <a:p>
            <a:r>
              <a:rPr lang="en-US" dirty="0" smtClean="0"/>
              <a:t>Most series report 75-90% satisfactory results of operative treatment (appearance and function of the foot). </a:t>
            </a:r>
          </a:p>
          <a:p>
            <a:r>
              <a:rPr lang="en-US" dirty="0" smtClean="0"/>
              <a:t>The amount of motion in the joints of the foot and ankle correlates with the degree of patient satisfaction</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304800"/>
            <a:ext cx="8229600" cy="838200"/>
          </a:xfrm>
        </p:spPr>
        <p:txBody>
          <a:bodyPr/>
          <a:lstStyle/>
          <a:p>
            <a:pPr eaLnBrk="1" hangingPunct="1"/>
            <a:r>
              <a:rPr lang="en-US" sz="4800" smtClean="0">
                <a:solidFill>
                  <a:srgbClr val="800000"/>
                </a:solidFill>
              </a:rPr>
              <a:t>Objectives</a:t>
            </a:r>
          </a:p>
        </p:txBody>
      </p:sp>
      <p:sp>
        <p:nvSpPr>
          <p:cNvPr id="3075" name="Rectangle 3"/>
          <p:cNvSpPr>
            <a:spLocks noGrp="1" noChangeArrowheads="1"/>
          </p:cNvSpPr>
          <p:nvPr>
            <p:ph idx="1"/>
          </p:nvPr>
        </p:nvSpPr>
        <p:spPr>
          <a:xfrm>
            <a:off x="457200" y="1219200"/>
            <a:ext cx="8229600" cy="5364163"/>
          </a:xfrm>
        </p:spPr>
        <p:txBody>
          <a:bodyPr/>
          <a:lstStyle/>
          <a:p>
            <a:pPr eaLnBrk="1" hangingPunct="1">
              <a:lnSpc>
                <a:spcPct val="90000"/>
              </a:lnSpc>
            </a:pPr>
            <a:r>
              <a:rPr lang="en-US" sz="2800" smtClean="0"/>
              <a:t>Introduction</a:t>
            </a:r>
          </a:p>
          <a:p>
            <a:pPr eaLnBrk="1" hangingPunct="1">
              <a:lnSpc>
                <a:spcPct val="90000"/>
              </a:lnSpc>
            </a:pPr>
            <a:r>
              <a:rPr lang="en-US" sz="2800" smtClean="0"/>
              <a:t>Aetiology</a:t>
            </a:r>
          </a:p>
          <a:p>
            <a:pPr eaLnBrk="1" hangingPunct="1">
              <a:lnSpc>
                <a:spcPct val="90000"/>
              </a:lnSpc>
            </a:pPr>
            <a:r>
              <a:rPr lang="en-US" sz="2800" smtClean="0"/>
              <a:t>Diagnosis </a:t>
            </a:r>
          </a:p>
          <a:p>
            <a:pPr eaLnBrk="1" hangingPunct="1">
              <a:lnSpc>
                <a:spcPct val="90000"/>
              </a:lnSpc>
            </a:pPr>
            <a:r>
              <a:rPr lang="en-US" sz="2800" smtClean="0"/>
              <a:t>Treatment</a:t>
            </a:r>
          </a:p>
          <a:p>
            <a:pPr eaLnBrk="1" hangingPunct="1">
              <a:lnSpc>
                <a:spcPct val="90000"/>
              </a:lnSpc>
            </a:pPr>
            <a:r>
              <a:rPr lang="en-US" sz="2800" smtClean="0"/>
              <a:t>Old methods of treatment</a:t>
            </a:r>
          </a:p>
          <a:p>
            <a:pPr eaLnBrk="1" hangingPunct="1">
              <a:lnSpc>
                <a:spcPct val="90000"/>
              </a:lnSpc>
            </a:pPr>
            <a:r>
              <a:rPr lang="en-US" sz="2800" smtClean="0"/>
              <a:t>Prognosis &amp; Out come</a:t>
            </a:r>
          </a:p>
          <a:p>
            <a:pPr eaLnBrk="1" hangingPunct="1">
              <a:lnSpc>
                <a:spcPct val="90000"/>
              </a:lnSpc>
            </a:pPr>
            <a:r>
              <a:rPr lang="en-US" sz="2800" smtClean="0"/>
              <a:t>Complications if not treated</a:t>
            </a:r>
          </a:p>
          <a:p>
            <a:pPr eaLnBrk="1" hangingPunct="1">
              <a:lnSpc>
                <a:spcPct val="90000"/>
              </a:lnSpc>
            </a:pPr>
            <a:r>
              <a:rPr lang="en-US" sz="2800" smtClean="0"/>
              <a:t>Operative treatment / surgeries</a:t>
            </a:r>
          </a:p>
          <a:p>
            <a:pPr eaLnBrk="1" hangingPunct="1">
              <a:lnSpc>
                <a:spcPct val="90000"/>
              </a:lnSpc>
            </a:pPr>
            <a:r>
              <a:rPr lang="en-US" sz="2800" smtClean="0"/>
              <a:t>Patient management</a:t>
            </a:r>
          </a:p>
          <a:p>
            <a:pPr eaLnBrk="1" hangingPunct="1">
              <a:lnSpc>
                <a:spcPct val="90000"/>
              </a:lnSpc>
            </a:pPr>
            <a:r>
              <a:rPr lang="en-US" sz="2800" smtClean="0"/>
              <a:t>Conclusion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0" y="1600200"/>
            <a:ext cx="8229600" cy="4525963"/>
          </a:xfrm>
        </p:spPr>
        <p:txBody>
          <a:bodyPr>
            <a:normAutofit fontScale="92500" lnSpcReduction="10000"/>
          </a:bodyPr>
          <a:lstStyle/>
          <a:p>
            <a:r>
              <a:rPr lang="en-US" dirty="0" smtClean="0"/>
              <a:t>Satisfactory results were obtained in 81% of cases, and the range of ankle movement was a major factor in determining the functional result, which again was influenced by the degree of </a:t>
            </a:r>
            <a:r>
              <a:rPr lang="en-US" dirty="0" err="1" smtClean="0"/>
              <a:t>talar</a:t>
            </a:r>
            <a:r>
              <a:rPr lang="en-US" dirty="0" smtClean="0"/>
              <a:t> dome flattening (suggesting that the primary bone deformity present at birth dictates the eventual result of treatment). </a:t>
            </a:r>
          </a:p>
          <a:p>
            <a:r>
              <a:rPr lang="en-US" dirty="0" smtClean="0"/>
              <a:t>Forty-four percent of patients had no </a:t>
            </a:r>
            <a:r>
              <a:rPr lang="en-US" dirty="0" err="1" smtClean="0"/>
              <a:t>dorsiflexion</a:t>
            </a:r>
            <a:r>
              <a:rPr lang="en-US" dirty="0" smtClean="0"/>
              <a:t> beyond neutral, and 38% of patients required further surgery (nearly two thirds of these were bony procedures).</a:t>
            </a:r>
          </a:p>
          <a:p>
            <a:r>
              <a:rPr lang="en-US" dirty="0" smtClean="0"/>
              <a:t>Recurrence rates of deformity were reported at around 25%, with a range of 10-50%. Menelaus reported a 38% recurrence rate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normAutofit/>
          </a:bodyPr>
          <a:lstStyle/>
          <a:p>
            <a:r>
              <a:rPr lang="en-US" dirty="0" smtClean="0"/>
              <a:t>The best results were obtained with children older than 3-4 months with a foot large enough to perform the surgery without compromise (longer than 8 cm, as specified by Simons</a:t>
            </a:r>
            <a:r>
              <a:rPr lang="en-US" baseline="30000" dirty="0" smtClean="0"/>
              <a:t> </a:t>
            </a:r>
            <a:r>
              <a:rPr lang="en-US" dirty="0" smtClean="0"/>
              <a:t>). </a:t>
            </a:r>
          </a:p>
          <a:p>
            <a:r>
              <a:rPr lang="en-US" dirty="0" smtClean="0"/>
              <a:t>The age at operation is directly related to the result. Less than satisfactory results may be associated with overcorrection, which occurs in approximately 15% of cases.</a:t>
            </a:r>
          </a:p>
          <a:p>
            <a:r>
              <a:rPr lang="en-US" dirty="0" smtClean="0"/>
              <a:t>Previous surgery seems to have a deleterious effect on the result.</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b="1" dirty="0" smtClean="0"/>
              <a:t>Future and Controversies</a:t>
            </a:r>
            <a:br>
              <a:rPr lang="en-US" b="1" dirty="0" smtClean="0"/>
            </a:br>
            <a:endParaRPr lang="en-US" dirty="0"/>
          </a:p>
        </p:txBody>
      </p:sp>
      <p:sp>
        <p:nvSpPr>
          <p:cNvPr id="6" name="Subtitle 5"/>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As small infants with operated clubfeet have grown into heavy adults, they have been prone to painful stiff feet, despite good correction.</a:t>
            </a:r>
          </a:p>
          <a:p>
            <a:r>
              <a:rPr lang="en-US" dirty="0" err="1" smtClean="0"/>
              <a:t>Deitz</a:t>
            </a:r>
            <a:r>
              <a:rPr lang="en-US" dirty="0" smtClean="0"/>
              <a:t> and Cooper published a 30-year follow-up study of patients treated with the </a:t>
            </a:r>
            <a:r>
              <a:rPr lang="en-US" dirty="0" err="1" smtClean="0"/>
              <a:t>Ponseti</a:t>
            </a:r>
            <a:r>
              <a:rPr lang="en-US" dirty="0" smtClean="0"/>
              <a:t> </a:t>
            </a:r>
            <a:r>
              <a:rPr lang="en-US" dirty="0" err="1" smtClean="0"/>
              <a:t>method.These</a:t>
            </a:r>
            <a:r>
              <a:rPr lang="en-US" dirty="0" smtClean="0"/>
              <a:t> cases had comparatively pain-free supple feet. The </a:t>
            </a:r>
            <a:r>
              <a:rPr lang="en-US" dirty="0" err="1" smtClean="0"/>
              <a:t>Ponseti</a:t>
            </a:r>
            <a:r>
              <a:rPr lang="en-US" dirty="0" smtClean="0"/>
              <a:t> method is gaining mainstream acceptance as evidenced by the emergence of </a:t>
            </a:r>
            <a:r>
              <a:rPr lang="en-US" dirty="0" err="1" smtClean="0"/>
              <a:t>Ponseti</a:t>
            </a:r>
            <a:r>
              <a:rPr lang="en-US" dirty="0" smtClean="0"/>
              <a:t> clubfeet centers at major teaching hospitals across the United States.</a:t>
            </a:r>
          </a:p>
          <a:p>
            <a:endParaRPr lang="en-US"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Of the patients who have been monitored long term, those who are heavy and those in jobs involving long periods on their feet (especially performing manual labor) were found to be more likely to have painful feet.</a:t>
            </a:r>
            <a:r>
              <a:rPr lang="en-US" baseline="30000" dirty="0" smtClean="0"/>
              <a:t> </a:t>
            </a:r>
            <a:r>
              <a:rPr lang="en-US" dirty="0" smtClean="0"/>
              <a:t>This correlated with the trend seen in the general population at large.</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normAutofit fontScale="90000"/>
          </a:bodyPr>
          <a:lstStyle/>
          <a:p>
            <a:r>
              <a:rPr lang="en-US" dirty="0" smtClean="0"/>
              <a:t>Complications if not treated</a:t>
            </a:r>
            <a:endParaRPr lang="en-US" dirty="0"/>
          </a:p>
        </p:txBody>
      </p:sp>
      <p:sp>
        <p:nvSpPr>
          <p:cNvPr id="3" name="Subtitle 2"/>
          <p:cNvSpPr>
            <a:spLocks noGrp="1"/>
          </p:cNvSpPr>
          <p:nvPr>
            <p:ph type="subTitle" idx="1"/>
          </p:nvPr>
        </p:nvSpPr>
        <p:spPr>
          <a:xfrm>
            <a:off x="838200" y="2133600"/>
            <a:ext cx="7406640" cy="3636336"/>
          </a:xfrm>
        </p:spPr>
        <p:txBody>
          <a:bodyPr>
            <a:normAutofit/>
          </a:bodyPr>
          <a:lstStyle/>
          <a:p>
            <a:pPr algn="l">
              <a:buFont typeface="Wingdings" pitchFamily="2" charset="2"/>
              <a:buChar char="§"/>
            </a:pPr>
            <a:r>
              <a:rPr lang="en-US" dirty="0" smtClean="0"/>
              <a:t>Underdevelopment of the calf muscles</a:t>
            </a:r>
          </a:p>
          <a:p>
            <a:pPr algn="l">
              <a:buFont typeface="Wingdings" pitchFamily="2" charset="2"/>
              <a:buChar char="§"/>
            </a:pPr>
            <a:r>
              <a:rPr lang="en-US" dirty="0" err="1" smtClean="0"/>
              <a:t>Plantagrade</a:t>
            </a:r>
            <a:r>
              <a:rPr lang="en-US" dirty="0" smtClean="0"/>
              <a:t> foot</a:t>
            </a:r>
          </a:p>
          <a:p>
            <a:pPr algn="l">
              <a:buFont typeface="Wingdings" pitchFamily="2" charset="2"/>
              <a:buChar char="§"/>
            </a:pPr>
            <a:r>
              <a:rPr lang="en-US" dirty="0" smtClean="0"/>
              <a:t>Affected foot become smaller and shorter</a:t>
            </a:r>
          </a:p>
          <a:p>
            <a:pPr algn="l">
              <a:buFont typeface="Wingdings" pitchFamily="2" charset="2"/>
              <a:buChar char="§"/>
            </a:pPr>
            <a:r>
              <a:rPr lang="en-US" dirty="0" err="1" smtClean="0"/>
              <a:t>Tarsalbone</a:t>
            </a:r>
            <a:r>
              <a:rPr lang="en-US" dirty="0" smtClean="0"/>
              <a:t> assume an abnormal shape</a:t>
            </a:r>
          </a:p>
          <a:p>
            <a:pPr algn="l">
              <a:buFont typeface="Wingdings" pitchFamily="2" charset="2"/>
              <a:buChar char="§"/>
            </a:pPr>
            <a:r>
              <a:rPr lang="en-US" dirty="0" smtClean="0"/>
              <a:t>Soft tissue underdevelopment at the medial side</a:t>
            </a:r>
          </a:p>
          <a:p>
            <a:pPr algn="l">
              <a:buFont typeface="Wingdings" pitchFamily="2" charset="2"/>
              <a:buChar char="§"/>
            </a:pPr>
            <a:r>
              <a:rPr lang="en-US" dirty="0" smtClean="0"/>
              <a:t>Hyperplasia of the lower leg muscles</a:t>
            </a:r>
          </a:p>
          <a:p>
            <a:pPr algn="l">
              <a:buFont typeface="Wingdings" pitchFamily="2" charset="2"/>
              <a:buChar char="§"/>
            </a:pPr>
            <a:r>
              <a:rPr lang="en-US" dirty="0" smtClean="0"/>
              <a:t>Stiff joints</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28600"/>
            <a:ext cx="8229600" cy="914400"/>
          </a:xfrm>
        </p:spPr>
        <p:txBody>
          <a:bodyPr/>
          <a:lstStyle/>
          <a:p>
            <a:pPr eaLnBrk="1" hangingPunct="1"/>
            <a:r>
              <a:rPr lang="en-US" sz="4800" smtClean="0">
                <a:solidFill>
                  <a:srgbClr val="800000"/>
                </a:solidFill>
              </a:rPr>
              <a:t>Conclusion</a:t>
            </a:r>
          </a:p>
        </p:txBody>
      </p:sp>
      <p:sp>
        <p:nvSpPr>
          <p:cNvPr id="7171" name="Rectangle 3"/>
          <p:cNvSpPr>
            <a:spLocks noGrp="1" noChangeArrowheads="1"/>
          </p:cNvSpPr>
          <p:nvPr>
            <p:ph idx="1"/>
          </p:nvPr>
        </p:nvSpPr>
        <p:spPr>
          <a:xfrm>
            <a:off x="457200" y="1295400"/>
            <a:ext cx="8229600" cy="5181600"/>
          </a:xfrm>
        </p:spPr>
        <p:txBody>
          <a:bodyPr/>
          <a:lstStyle/>
          <a:p>
            <a:pPr eaLnBrk="1" hangingPunct="1">
              <a:lnSpc>
                <a:spcPct val="80000"/>
              </a:lnSpc>
            </a:pPr>
            <a:r>
              <a:rPr lang="en-US" sz="2000" smtClean="0"/>
              <a:t>A clubfoot, or congenital talipes equinovarus is a congenital deformity involving one foot or both feet.</a:t>
            </a:r>
          </a:p>
          <a:p>
            <a:pPr eaLnBrk="1" hangingPunct="1">
              <a:lnSpc>
                <a:spcPct val="80000"/>
              </a:lnSpc>
            </a:pPr>
            <a:r>
              <a:rPr lang="en-US" sz="2000" smtClean="0"/>
              <a:t>Most cases are idiopathic and not associated with other conditions.</a:t>
            </a:r>
          </a:p>
          <a:p>
            <a:pPr eaLnBrk="1" hangingPunct="1">
              <a:lnSpc>
                <a:spcPct val="80000"/>
              </a:lnSpc>
            </a:pPr>
            <a:r>
              <a:rPr lang="en-US" sz="2000" smtClean="0"/>
              <a:t>Babies should be referred early for treatment.</a:t>
            </a:r>
          </a:p>
          <a:p>
            <a:pPr eaLnBrk="1" hangingPunct="1">
              <a:lnSpc>
                <a:spcPct val="80000"/>
              </a:lnSpc>
            </a:pPr>
            <a:r>
              <a:rPr lang="en-US" sz="2000" smtClean="0"/>
              <a:t>Current best treatment is by casting and bracing according to the Ponseti method.</a:t>
            </a:r>
          </a:p>
          <a:p>
            <a:pPr eaLnBrk="1" hangingPunct="1">
              <a:lnSpc>
                <a:spcPct val="80000"/>
              </a:lnSpc>
            </a:pPr>
            <a:r>
              <a:rPr lang="en-US" sz="2000" smtClean="0"/>
              <a:t>Results are better with manipulative methods than with surgical release.</a:t>
            </a:r>
          </a:p>
          <a:p>
            <a:pPr eaLnBrk="1" hangingPunct="1">
              <a:lnSpc>
                <a:spcPct val="80000"/>
              </a:lnSpc>
            </a:pPr>
            <a:r>
              <a:rPr lang="en-US" sz="2000" smtClean="0"/>
              <a:t>Recurrences can occur and are normally caused by non-compliance with bracing.</a:t>
            </a:r>
          </a:p>
          <a:p>
            <a:pPr eaLnBrk="1" hangingPunct="1">
              <a:lnSpc>
                <a:spcPct val="80000"/>
              </a:lnSpc>
            </a:pPr>
            <a:r>
              <a:rPr lang="en-US" sz="2000" smtClean="0"/>
              <a:t>The standard treatment of clubfoot has changed greatly in the past 10 years. Previously, extensive surgery was common in children born with this condition. </a:t>
            </a:r>
          </a:p>
          <a:p>
            <a:pPr eaLnBrk="1" hangingPunct="1">
              <a:lnSpc>
                <a:spcPct val="80000"/>
              </a:lnSpc>
            </a:pPr>
            <a:r>
              <a:rPr lang="en-US" sz="2000" smtClean="0"/>
              <a:t>The publication of long term evidence of good outcomes with more minimally invasive methods, such as the Ponseti technique, has led surgeons worldwide to change their approach. </a:t>
            </a:r>
          </a:p>
          <a:p>
            <a:pPr eaLnBrk="1" hangingPunct="1">
              <a:lnSpc>
                <a:spcPct val="80000"/>
              </a:lnSpc>
            </a:pPr>
            <a:r>
              <a:rPr lang="en-US" sz="2000" smtClean="0"/>
              <a:t>Ponseti treatment consists of sequential plasters and prolonged bracing, with minor surgical procedures. </a:t>
            </a:r>
          </a:p>
          <a:p>
            <a:pPr eaLnBrk="1" hangingPunct="1">
              <a:lnSpc>
                <a:spcPct val="80000"/>
              </a:lnSpc>
            </a:pPr>
            <a:endParaRPr lang="en-US" sz="20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z="4800" smtClean="0">
                <a:solidFill>
                  <a:srgbClr val="800000"/>
                </a:solidFill>
              </a:rPr>
              <a:t>Introduction</a:t>
            </a:r>
          </a:p>
        </p:txBody>
      </p:sp>
      <p:sp>
        <p:nvSpPr>
          <p:cNvPr id="4099" name="Rectangle 3"/>
          <p:cNvSpPr>
            <a:spLocks noGrp="1" noChangeArrowheads="1"/>
          </p:cNvSpPr>
          <p:nvPr>
            <p:ph idx="1"/>
          </p:nvPr>
        </p:nvSpPr>
        <p:spPr/>
        <p:txBody>
          <a:bodyPr/>
          <a:lstStyle/>
          <a:p>
            <a:pPr marL="609600" indent="-609600" eaLnBrk="1" hangingPunct="1">
              <a:lnSpc>
                <a:spcPct val="90000"/>
              </a:lnSpc>
              <a:buClr>
                <a:schemeClr val="tx1"/>
              </a:buClr>
              <a:buFontTx/>
              <a:buNone/>
            </a:pPr>
            <a:r>
              <a:rPr lang="en-US" sz="2800" smtClean="0"/>
              <a:t>        Club foot</a:t>
            </a:r>
            <a:r>
              <a:rPr lang="en-US" sz="2800" i="1" smtClean="0"/>
              <a:t>  - Congenital Talipes Equinovarus</a:t>
            </a:r>
          </a:p>
          <a:p>
            <a:pPr marL="990600" lvl="1" indent="-533400" eaLnBrk="1" hangingPunct="1">
              <a:lnSpc>
                <a:spcPct val="90000"/>
              </a:lnSpc>
              <a:buClr>
                <a:schemeClr val="tx1"/>
              </a:buClr>
              <a:buFontTx/>
              <a:buChar char="•"/>
            </a:pPr>
            <a:r>
              <a:rPr lang="en-US" sz="2000" smtClean="0"/>
              <a:t>In this condition, the foot is deformed in three planes called Tri-planar deformity.</a:t>
            </a:r>
          </a:p>
          <a:p>
            <a:pPr marL="1371600" lvl="2" indent="-457200" eaLnBrk="1" hangingPunct="1">
              <a:lnSpc>
                <a:spcPct val="90000"/>
              </a:lnSpc>
              <a:buFontTx/>
              <a:buAutoNum type="arabicPeriod"/>
            </a:pPr>
            <a:r>
              <a:rPr lang="en-US" sz="1600" smtClean="0"/>
              <a:t>Hind foot is in equinus (i.e pointing downwards) and varus (i.e tilted towards the mid-line) positions.</a:t>
            </a:r>
          </a:p>
          <a:p>
            <a:pPr marL="1371600" lvl="2" indent="-457200" eaLnBrk="1" hangingPunct="1">
              <a:lnSpc>
                <a:spcPct val="90000"/>
              </a:lnSpc>
              <a:buFontTx/>
              <a:buAutoNum type="arabicPeriod"/>
            </a:pPr>
            <a:r>
              <a:rPr lang="en-US" sz="1600" smtClean="0"/>
              <a:t>Mid foot is in cavus (i.e high arched) adducted and supinated positions.   </a:t>
            </a:r>
          </a:p>
          <a:p>
            <a:pPr marL="1371600" lvl="2" indent="-457200" eaLnBrk="1" hangingPunct="1">
              <a:lnSpc>
                <a:spcPct val="90000"/>
              </a:lnSpc>
              <a:buFontTx/>
              <a:buAutoNum type="arabicPeriod"/>
            </a:pPr>
            <a:r>
              <a:rPr lang="en-US" sz="1600" smtClean="0"/>
              <a:t>Fore foot is adducted and supinated.</a:t>
            </a:r>
          </a:p>
          <a:p>
            <a:pPr marL="1371600" lvl="2" indent="-457200" eaLnBrk="1" hangingPunct="1">
              <a:lnSpc>
                <a:spcPct val="90000"/>
              </a:lnSpc>
              <a:buFontTx/>
              <a:buNone/>
            </a:pPr>
            <a:endParaRPr lang="en-US" sz="1600" smtClean="0"/>
          </a:p>
          <a:p>
            <a:pPr marL="990600" lvl="1" indent="-533400" eaLnBrk="1" hangingPunct="1">
              <a:lnSpc>
                <a:spcPct val="90000"/>
              </a:lnSpc>
              <a:buFontTx/>
              <a:buChar char="•"/>
            </a:pPr>
            <a:r>
              <a:rPr lang="en-US" sz="2000" smtClean="0"/>
              <a:t>The condition is more prevalent in boys and affects 1:1000 live births. Both limbs are affected in up to 50% of cases.</a:t>
            </a:r>
          </a:p>
          <a:p>
            <a:pPr marL="990600" lvl="1" indent="-533400" eaLnBrk="1" hangingPunct="1">
              <a:lnSpc>
                <a:spcPct val="90000"/>
              </a:lnSpc>
              <a:buFontTx/>
              <a:buNone/>
            </a:pPr>
            <a:endParaRPr lang="en-US" sz="2000" smtClean="0"/>
          </a:p>
          <a:p>
            <a:pPr marL="990600" lvl="1" indent="-533400" eaLnBrk="1" hangingPunct="1">
              <a:lnSpc>
                <a:spcPct val="90000"/>
              </a:lnSpc>
              <a:buFontTx/>
              <a:buChar char="•"/>
            </a:pPr>
            <a:r>
              <a:rPr lang="en-US" sz="2000" smtClean="0"/>
              <a:t>Similar deformity is seen in neurological disorders such as myelomenigocele and arthrogryposis.</a:t>
            </a:r>
          </a:p>
          <a:p>
            <a:pPr marL="609600" indent="-609600" eaLnBrk="1" hangingPunct="1">
              <a:lnSpc>
                <a:spcPct val="90000"/>
              </a:lnSpc>
            </a:pPr>
            <a:endParaRPr lang="en-US" sz="20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idx="1"/>
          </p:nvPr>
        </p:nvSpPr>
        <p:spPr>
          <a:xfrm>
            <a:off x="381000" y="304800"/>
            <a:ext cx="8229600" cy="6019800"/>
          </a:xfrm>
        </p:spPr>
        <p:txBody>
          <a:bodyPr/>
          <a:lstStyle/>
          <a:p>
            <a:pPr eaLnBrk="1" hangingPunct="1">
              <a:buFontTx/>
              <a:buNone/>
            </a:pPr>
            <a:r>
              <a:rPr lang="en-US" sz="2800" i="1" smtClean="0"/>
              <a:t>Pathology </a:t>
            </a:r>
          </a:p>
          <a:p>
            <a:pPr eaLnBrk="1" hangingPunct="1">
              <a:buClr>
                <a:schemeClr val="tx1"/>
              </a:buClr>
            </a:pPr>
            <a:r>
              <a:rPr lang="en-US" sz="2000" smtClean="0"/>
              <a:t>The talonavicular joint is subluxed with the navicular bone is displaced medially and plantarwards.</a:t>
            </a:r>
          </a:p>
          <a:p>
            <a:pPr eaLnBrk="1" hangingPunct="1">
              <a:buClr>
                <a:schemeClr val="tx1"/>
              </a:buClr>
              <a:buFontTx/>
              <a:buNone/>
            </a:pPr>
            <a:endParaRPr lang="en-US" sz="2000" smtClean="0"/>
          </a:p>
          <a:p>
            <a:pPr eaLnBrk="1" hangingPunct="1">
              <a:buClr>
                <a:schemeClr val="tx1"/>
              </a:buClr>
            </a:pPr>
            <a:r>
              <a:rPr lang="en-US" sz="2000" smtClean="0"/>
              <a:t>The calcaneofibular ligament and posterior tibial tendon sheath are shortened and thickened and contain contractile myofibroblasts.</a:t>
            </a:r>
          </a:p>
          <a:p>
            <a:pPr eaLnBrk="1" hangingPunct="1">
              <a:buClr>
                <a:schemeClr val="tx1"/>
              </a:buClr>
              <a:buFontTx/>
              <a:buNone/>
            </a:pPr>
            <a:endParaRPr lang="en-US" sz="2000" smtClean="0"/>
          </a:p>
          <a:p>
            <a:pPr eaLnBrk="1" hangingPunct="1">
              <a:buClr>
                <a:schemeClr val="tx1"/>
              </a:buClr>
            </a:pPr>
            <a:r>
              <a:rPr lang="en-US" sz="2000" smtClean="0"/>
              <a:t>The gastrocsoleus and posterior tibial muscle are smaller and thinner than normal with reduced myofibrils.</a:t>
            </a:r>
          </a:p>
          <a:p>
            <a:pPr eaLnBrk="1" hangingPunct="1">
              <a:buClr>
                <a:schemeClr val="tx1"/>
              </a:buClr>
              <a:buFontTx/>
              <a:buNone/>
            </a:pPr>
            <a:endParaRPr lang="en-US" sz="2000" smtClean="0"/>
          </a:p>
          <a:p>
            <a:pPr eaLnBrk="1" hangingPunct="1">
              <a:buClr>
                <a:schemeClr val="tx1"/>
              </a:buClr>
            </a:pPr>
            <a:r>
              <a:rPr lang="en-US" sz="2000" smtClean="0"/>
              <a:t>The vascular supply via the dorsalis pedis may be altered.</a:t>
            </a:r>
          </a:p>
          <a:p>
            <a:pPr eaLnBrk="1" hangingPunct="1">
              <a:buClr>
                <a:schemeClr val="tx1"/>
              </a:buClr>
              <a:buFontTx/>
              <a:buNone/>
            </a:pPr>
            <a:endParaRPr lang="en-US" sz="2000" smtClean="0"/>
          </a:p>
          <a:p>
            <a:pPr eaLnBrk="1" hangingPunct="1">
              <a:buClr>
                <a:schemeClr val="tx1"/>
              </a:buClr>
            </a:pPr>
            <a:r>
              <a:rPr lang="en-US" sz="2000" smtClean="0"/>
              <a:t>There could be regional nerve abnormalities as well.</a:t>
            </a:r>
          </a:p>
          <a:p>
            <a:pPr eaLnBrk="1" hangingPunct="1">
              <a:buClr>
                <a:schemeClr val="tx1"/>
              </a:buClr>
              <a:buFontTx/>
              <a:buNone/>
            </a:pPr>
            <a:endParaRPr lang="en-US" sz="20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idx="1"/>
          </p:nvPr>
        </p:nvSpPr>
        <p:spPr>
          <a:xfrm>
            <a:off x="457200" y="1066800"/>
            <a:ext cx="8229600" cy="5059363"/>
          </a:xfrm>
        </p:spPr>
        <p:txBody>
          <a:bodyPr/>
          <a:lstStyle/>
          <a:p>
            <a:pPr eaLnBrk="1" hangingPunct="1">
              <a:buFontTx/>
              <a:buNone/>
            </a:pPr>
            <a:r>
              <a:rPr lang="en-US" sz="2800" i="1" smtClean="0"/>
              <a:t>Clinical Features</a:t>
            </a:r>
          </a:p>
          <a:p>
            <a:pPr eaLnBrk="1" hangingPunct="1">
              <a:buClr>
                <a:schemeClr val="tx1"/>
              </a:buClr>
            </a:pPr>
            <a:r>
              <a:rPr lang="en-US" sz="2000" smtClean="0"/>
              <a:t>Foot is turned and twisted inwards.</a:t>
            </a:r>
          </a:p>
          <a:p>
            <a:pPr eaLnBrk="1" hangingPunct="1">
              <a:buClr>
                <a:schemeClr val="tx1"/>
              </a:buClr>
            </a:pPr>
            <a:r>
              <a:rPr lang="en-US" sz="2000" smtClean="0"/>
              <a:t>Sole faces posteriomedially.</a:t>
            </a:r>
          </a:p>
          <a:p>
            <a:pPr eaLnBrk="1" hangingPunct="1">
              <a:buClr>
                <a:schemeClr val="tx1"/>
              </a:buClr>
            </a:pPr>
            <a:r>
              <a:rPr lang="en-US" sz="2000" smtClean="0"/>
              <a:t>Heel is small and high and deep creases appear posteriorly and medially.</a:t>
            </a:r>
          </a:p>
          <a:p>
            <a:pPr eaLnBrk="1" hangingPunct="1">
              <a:buClr>
                <a:schemeClr val="tx1"/>
              </a:buClr>
            </a:pPr>
            <a:r>
              <a:rPr lang="en-US" sz="2000" smtClean="0"/>
              <a:t>Small calf.</a:t>
            </a:r>
          </a:p>
          <a:p>
            <a:pPr eaLnBrk="1" hangingPunct="1">
              <a:buClr>
                <a:schemeClr val="tx1"/>
              </a:buClr>
            </a:pPr>
            <a:r>
              <a:rPr lang="en-US" sz="2000" smtClean="0"/>
              <a:t>Small foot.</a:t>
            </a:r>
          </a:p>
          <a:p>
            <a:pPr eaLnBrk="1" hangingPunct="1">
              <a:buClr>
                <a:schemeClr val="tx1"/>
              </a:buClr>
            </a:pPr>
            <a:r>
              <a:rPr lang="en-US" sz="2000" smtClean="0"/>
              <a:t>In normal babies, the foot can be dorsiflexed and everted until the toes almost touch the front of the leg. However, in clubbed foot babies this manoeuvre meets with varying degree of resistance. </a:t>
            </a:r>
          </a:p>
          <a:p>
            <a:pPr eaLnBrk="1" hangingPunct="1">
              <a:buClr>
                <a:schemeClr val="tx1"/>
              </a:buClr>
            </a:pPr>
            <a:r>
              <a:rPr lang="en-US" sz="2000" smtClean="0"/>
              <a:t>This condition may be associated with other congenital disorders such as congenital hip dislocation and spina bifida.</a:t>
            </a:r>
          </a:p>
          <a:p>
            <a:pPr eaLnBrk="1" hangingPunct="1">
              <a:buClr>
                <a:schemeClr val="tx1"/>
              </a:buClr>
              <a:buFontTx/>
              <a:buNone/>
            </a:pPr>
            <a:endParaRPr lang="en-US" sz="2000" smtClean="0"/>
          </a:p>
          <a:p>
            <a:pPr eaLnBrk="1" hangingPunct="1">
              <a:buClr>
                <a:schemeClr val="tx1"/>
              </a:buClr>
            </a:pPr>
            <a:endParaRPr lang="en-US" sz="2000" smtClean="0"/>
          </a:p>
          <a:p>
            <a:pPr eaLnBrk="1" hangingPunct="1">
              <a:buClr>
                <a:schemeClr val="tx1"/>
              </a:buClr>
              <a:buFontTx/>
              <a:buNone/>
            </a:pPr>
            <a:endParaRPr lang="en-US" sz="20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3071802" cy="714355"/>
          </a:xfrm>
        </p:spPr>
        <p:txBody>
          <a:bodyPr>
            <a:normAutofit fontScale="90000"/>
          </a:bodyPr>
          <a:lstStyle/>
          <a:p>
            <a:pPr algn="l"/>
            <a:r>
              <a:rPr lang="en-GB" dirty="0" smtClean="0"/>
              <a:t>Clubfoot....</a:t>
            </a:r>
            <a:endParaRPr lang="en-GB" dirty="0"/>
          </a:p>
        </p:txBody>
      </p:sp>
      <p:sp useBgFill="1">
        <p:nvSpPr>
          <p:cNvPr id="3" name="Subtitle 2"/>
          <p:cNvSpPr>
            <a:spLocks noGrp="1"/>
          </p:cNvSpPr>
          <p:nvPr>
            <p:ph type="subTitle" idx="1"/>
          </p:nvPr>
        </p:nvSpPr>
        <p:spPr>
          <a:xfrm>
            <a:off x="0" y="714356"/>
            <a:ext cx="9144000" cy="6143644"/>
          </a:xfrm>
        </p:spPr>
        <p:txBody>
          <a:bodyPr>
            <a:normAutofit fontScale="92500" lnSpcReduction="20000"/>
          </a:bodyPr>
          <a:lstStyle/>
          <a:p>
            <a:r>
              <a:rPr lang="en-GB" sz="7100" b="1" i="1" dirty="0" smtClean="0">
                <a:solidFill>
                  <a:schemeClr val="accent2">
                    <a:lumMod val="50000"/>
                  </a:schemeClr>
                </a:solidFill>
              </a:rPr>
              <a:t>A</a:t>
            </a:r>
            <a:r>
              <a:rPr lang="en-GB" sz="7100" i="1" dirty="0" smtClean="0">
                <a:solidFill>
                  <a:schemeClr val="accent2">
                    <a:lumMod val="50000"/>
                  </a:schemeClr>
                </a:solidFill>
                <a:effectLst>
                  <a:outerShdw blurRad="38100" dist="38100" dir="2700000" algn="tl">
                    <a:srgbClr val="000000">
                      <a:alpha val="43137"/>
                    </a:srgbClr>
                  </a:outerShdw>
                </a:effectLst>
              </a:rPr>
              <a:t>etiology</a:t>
            </a:r>
            <a:endParaRPr lang="en-GB" sz="7100" dirty="0" smtClean="0">
              <a:solidFill>
                <a:schemeClr val="accent2">
                  <a:lumMod val="50000"/>
                </a:schemeClr>
              </a:solidFill>
            </a:endParaRPr>
          </a:p>
          <a:p>
            <a:pPr algn="l"/>
            <a:r>
              <a:rPr lang="en-GB" sz="5200" dirty="0" smtClean="0"/>
              <a:t>   </a:t>
            </a:r>
            <a:r>
              <a:rPr lang="en-GB" sz="5200" i="1" dirty="0" smtClean="0"/>
              <a:t>1)Gene variation    </a:t>
            </a:r>
          </a:p>
          <a:p>
            <a:pPr algn="l"/>
            <a:r>
              <a:rPr lang="en-GB" dirty="0" smtClean="0"/>
              <a:t>               </a:t>
            </a:r>
            <a:r>
              <a:rPr lang="en-GB" sz="3300" dirty="0" smtClean="0"/>
              <a:t>    </a:t>
            </a:r>
            <a:r>
              <a:rPr lang="en-GB" dirty="0" smtClean="0"/>
              <a:t>A variation in the gene that processes folate</a:t>
            </a:r>
          </a:p>
          <a:p>
            <a:pPr algn="l"/>
            <a:endParaRPr lang="en-GB" dirty="0" smtClean="0"/>
          </a:p>
          <a:p>
            <a:pPr algn="l"/>
            <a:endParaRPr lang="en-GB" dirty="0"/>
          </a:p>
          <a:p>
            <a:pPr algn="l"/>
            <a:r>
              <a:rPr lang="en-GB" sz="5200" dirty="0" smtClean="0"/>
              <a:t>   </a:t>
            </a:r>
            <a:r>
              <a:rPr lang="en-GB" sz="5200" i="1" dirty="0" smtClean="0"/>
              <a:t>2)Environmental factors</a:t>
            </a:r>
          </a:p>
          <a:p>
            <a:pPr algn="l"/>
            <a:r>
              <a:rPr lang="en-GB" dirty="0" smtClean="0"/>
              <a:t>                   During pregnancy</a:t>
            </a:r>
          </a:p>
          <a:p>
            <a:pPr algn="l"/>
            <a:r>
              <a:rPr lang="en-GB" dirty="0" smtClean="0"/>
              <a:t>                                                &gt;  Use of drugs</a:t>
            </a:r>
          </a:p>
          <a:p>
            <a:pPr algn="l"/>
            <a:r>
              <a:rPr lang="en-GB" dirty="0" smtClean="0"/>
              <a:t>                                                &gt;  Infections</a:t>
            </a:r>
          </a:p>
          <a:p>
            <a:pPr algn="l"/>
            <a:r>
              <a:rPr lang="en-GB" dirty="0" smtClean="0"/>
              <a:t>                                                &gt;  Smoking</a:t>
            </a:r>
          </a:p>
          <a:p>
            <a:pPr algn="l"/>
            <a:r>
              <a:rPr lang="en-GB" dirty="0" smtClean="0"/>
              <a:t>                                                &gt;  Other negative exposures</a:t>
            </a:r>
          </a:p>
          <a:p>
            <a:pPr algn="l"/>
            <a:r>
              <a:rPr lang="en-GB" dirty="0" smtClean="0"/>
              <a:t>                                                     to the fetus     </a:t>
            </a:r>
          </a:p>
          <a:p>
            <a:pPr algn="l"/>
            <a:endParaRPr lang="en-GB" dirty="0" smtClean="0"/>
          </a:p>
          <a:p>
            <a:pPr algn="l"/>
            <a:endParaRPr lang="en-GB"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47500" lnSpcReduction="20000"/>
          </a:bodyPr>
          <a:lstStyle/>
          <a:p>
            <a:pPr>
              <a:buNone/>
            </a:pPr>
            <a:r>
              <a:rPr lang="en-GB" sz="4800" dirty="0" smtClean="0"/>
              <a:t>  </a:t>
            </a:r>
          </a:p>
          <a:p>
            <a:pPr>
              <a:buNone/>
            </a:pPr>
            <a:r>
              <a:rPr lang="en-GB" sz="4800" dirty="0"/>
              <a:t> </a:t>
            </a:r>
            <a:r>
              <a:rPr lang="en-GB" sz="4800" dirty="0" smtClean="0"/>
              <a:t>      </a:t>
            </a:r>
          </a:p>
          <a:p>
            <a:pPr>
              <a:buNone/>
            </a:pPr>
            <a:endParaRPr lang="en-GB" sz="4800" i="1" dirty="0"/>
          </a:p>
          <a:p>
            <a:pPr>
              <a:buNone/>
            </a:pPr>
            <a:r>
              <a:rPr lang="en-GB" sz="8400" i="1" dirty="0" smtClean="0"/>
              <a:t>      </a:t>
            </a:r>
            <a:r>
              <a:rPr lang="en-GB" sz="9300" i="1" dirty="0" smtClean="0"/>
              <a:t>3)Malpositioning of foot in uterus</a:t>
            </a:r>
          </a:p>
          <a:p>
            <a:pPr>
              <a:buNone/>
            </a:pPr>
            <a:r>
              <a:rPr lang="en-GB" sz="6500" dirty="0" smtClean="0"/>
              <a:t>                   If the fetus foot was twisted or</a:t>
            </a:r>
          </a:p>
          <a:p>
            <a:pPr>
              <a:buNone/>
            </a:pPr>
            <a:r>
              <a:rPr lang="en-GB" sz="6500" dirty="0" smtClean="0"/>
              <a:t>                   cramped</a:t>
            </a:r>
          </a:p>
          <a:p>
            <a:pPr>
              <a:buNone/>
            </a:pPr>
            <a:r>
              <a:rPr lang="en-GB" sz="4800" dirty="0" smtClean="0"/>
              <a:t>  </a:t>
            </a:r>
          </a:p>
          <a:p>
            <a:pPr>
              <a:buNone/>
            </a:pPr>
            <a:endParaRPr lang="en-GB" sz="4800" dirty="0"/>
          </a:p>
          <a:p>
            <a:pPr>
              <a:buNone/>
            </a:pPr>
            <a:endParaRPr lang="en-GB" sz="4800" dirty="0" smtClean="0"/>
          </a:p>
          <a:p>
            <a:pPr>
              <a:buNone/>
            </a:pPr>
            <a:r>
              <a:rPr lang="en-GB" sz="9300" dirty="0" smtClean="0"/>
              <a:t>     </a:t>
            </a:r>
            <a:r>
              <a:rPr lang="en-GB" sz="9300" i="1" dirty="0" smtClean="0"/>
              <a:t>4)Spina Bifida</a:t>
            </a:r>
          </a:p>
          <a:p>
            <a:pPr>
              <a:buNone/>
            </a:pPr>
            <a:r>
              <a:rPr lang="en-GB" sz="6700" dirty="0" smtClean="0"/>
              <a:t>                   Damaged nerves in the open spine</a:t>
            </a:r>
          </a:p>
          <a:p>
            <a:pPr>
              <a:buNone/>
            </a:pPr>
            <a:r>
              <a:rPr lang="en-GB" sz="5900" dirty="0" smtClean="0"/>
              <a:t>                                  &gt; Effect on the development</a:t>
            </a:r>
          </a:p>
          <a:p>
            <a:pPr>
              <a:buNone/>
            </a:pPr>
            <a:r>
              <a:rPr lang="en-GB" sz="5900" dirty="0"/>
              <a:t> </a:t>
            </a:r>
            <a:r>
              <a:rPr lang="en-GB" sz="5900" dirty="0" smtClean="0"/>
              <a:t>                                    of the legs &amp; feet</a:t>
            </a:r>
          </a:p>
          <a:p>
            <a:pPr>
              <a:buNone/>
            </a:pPr>
            <a:endParaRPr lang="en-GB" sz="7000" dirty="0" smtClean="0"/>
          </a:p>
          <a:p>
            <a:pPr>
              <a:buNone/>
            </a:pPr>
            <a:r>
              <a:rPr lang="en-GB" dirty="0" smtClean="0"/>
              <a:t>                                                               </a:t>
            </a:r>
          </a:p>
          <a:p>
            <a:pPr>
              <a:buNone/>
            </a:pP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4"/>
            <a:ext cx="9144000" cy="6858000"/>
          </a:xfrm>
        </p:spPr>
        <p:txBody>
          <a:bodyPr>
            <a:normAutofit/>
          </a:bodyPr>
          <a:lstStyle/>
          <a:p>
            <a:pPr>
              <a:buNone/>
            </a:pPr>
            <a:r>
              <a:rPr lang="en-GB" sz="4400" i="1" dirty="0" smtClean="0"/>
              <a:t>5)Other considerations</a:t>
            </a:r>
          </a:p>
          <a:p>
            <a:pPr>
              <a:buNone/>
            </a:pPr>
            <a:r>
              <a:rPr lang="en-GB" sz="3600" dirty="0" smtClean="0"/>
              <a:t>         Abnormalities of</a:t>
            </a:r>
          </a:p>
          <a:p>
            <a:pPr>
              <a:buNone/>
            </a:pPr>
            <a:r>
              <a:rPr lang="en-GB" dirty="0" smtClean="0"/>
              <a:t>                                     &gt; Muscles</a:t>
            </a:r>
          </a:p>
          <a:p>
            <a:pPr>
              <a:buNone/>
            </a:pPr>
            <a:r>
              <a:rPr lang="en-GB" dirty="0" smtClean="0"/>
              <a:t>                                     &gt; Joints</a:t>
            </a:r>
          </a:p>
          <a:p>
            <a:pPr>
              <a:buNone/>
            </a:pPr>
            <a:r>
              <a:rPr lang="en-GB" dirty="0" smtClean="0"/>
              <a:t>                                     &gt; Ligaments</a:t>
            </a:r>
          </a:p>
          <a:p>
            <a:pPr>
              <a:buNone/>
            </a:pPr>
            <a:r>
              <a:rPr lang="en-GB" dirty="0" smtClean="0"/>
              <a:t>                                     &gt; </a:t>
            </a:r>
            <a:r>
              <a:rPr lang="en-GB" dirty="0" err="1" smtClean="0"/>
              <a:t>Tendens</a:t>
            </a:r>
            <a:endParaRPr lang="en-GB" dirty="0" smtClean="0"/>
          </a:p>
          <a:p>
            <a:pPr>
              <a:buNone/>
            </a:pPr>
            <a:r>
              <a:rPr lang="en-GB" sz="3600" dirty="0" smtClean="0"/>
              <a:t>         Lesions</a:t>
            </a:r>
          </a:p>
          <a:p>
            <a:pPr>
              <a:buNone/>
            </a:pPr>
            <a:r>
              <a:rPr lang="en-GB" dirty="0" smtClean="0"/>
              <a:t>                       &gt; Vascular</a:t>
            </a:r>
          </a:p>
          <a:p>
            <a:pPr>
              <a:buNone/>
            </a:pPr>
            <a:r>
              <a:rPr lang="en-GB" dirty="0" smtClean="0"/>
              <a:t>                       &gt; Joint</a:t>
            </a:r>
          </a:p>
          <a:p>
            <a:pPr>
              <a:buNone/>
            </a:pPr>
            <a:r>
              <a:rPr lang="en-GB" sz="3600" dirty="0" smtClean="0"/>
              <a:t>       </a:t>
            </a:r>
          </a:p>
          <a:p>
            <a:pPr>
              <a:buNone/>
            </a:pPr>
            <a:r>
              <a:rPr lang="en-GB" sz="3600" dirty="0"/>
              <a:t> </a:t>
            </a:r>
            <a:r>
              <a:rPr lang="en-GB" sz="3600" dirty="0" smtClean="0"/>
              <a:t>        Malformed bones        </a:t>
            </a:r>
            <a:endParaRPr lang="en-GB" sz="3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GB" sz="4400" i="1" u="sng" dirty="0" smtClean="0"/>
              <a:t>Risk factors</a:t>
            </a:r>
          </a:p>
          <a:p>
            <a:pPr>
              <a:buNone/>
            </a:pPr>
            <a:r>
              <a:rPr lang="en-GB" sz="3600" dirty="0" smtClean="0"/>
              <a:t>  1.Boyes are affected more frequently than girls</a:t>
            </a:r>
          </a:p>
          <a:p>
            <a:pPr>
              <a:buNone/>
            </a:pPr>
            <a:endParaRPr lang="en-GB" sz="3600" dirty="0" smtClean="0"/>
          </a:p>
          <a:p>
            <a:pPr>
              <a:buNone/>
            </a:pPr>
            <a:r>
              <a:rPr lang="en-GB" sz="3600" dirty="0" smtClean="0"/>
              <a:t>  2.If one parent has a clubfoot</a:t>
            </a:r>
          </a:p>
          <a:p>
            <a:pPr>
              <a:buNone/>
            </a:pPr>
            <a:endParaRPr lang="en-GB" sz="3600" dirty="0" smtClean="0"/>
          </a:p>
          <a:p>
            <a:pPr>
              <a:buNone/>
            </a:pPr>
            <a:r>
              <a:rPr lang="en-GB" sz="3600" dirty="0" smtClean="0"/>
              <a:t>  3.If previous children has a clubfoot</a:t>
            </a:r>
            <a:endParaRPr lang="en-GB" sz="3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TotalTime>
  <Words>1454</Words>
  <Application>Microsoft Office PowerPoint</Application>
  <PresentationFormat>On-screen Show (4:3)</PresentationFormat>
  <Paragraphs>206</Paragraphs>
  <Slides>26</Slides>
  <Notes>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Flow</vt:lpstr>
      <vt:lpstr>1)  Case :- A new born child is presented with B/L Clubfeet </vt:lpstr>
      <vt:lpstr>Objectives</vt:lpstr>
      <vt:lpstr>Introduction</vt:lpstr>
      <vt:lpstr>Slide 4</vt:lpstr>
      <vt:lpstr>Slide 5</vt:lpstr>
      <vt:lpstr>Clubfoot....</vt:lpstr>
      <vt:lpstr>Slide 7</vt:lpstr>
      <vt:lpstr>Slide 8</vt:lpstr>
      <vt:lpstr>Slide 9</vt:lpstr>
      <vt:lpstr>History taking</vt:lpstr>
      <vt:lpstr>Examination</vt:lpstr>
      <vt:lpstr>Investigation</vt:lpstr>
      <vt:lpstr>Slide 13</vt:lpstr>
      <vt:lpstr>Slide 14</vt:lpstr>
      <vt:lpstr>Slide 15</vt:lpstr>
      <vt:lpstr>Slide 16</vt:lpstr>
      <vt:lpstr>Slide 17</vt:lpstr>
      <vt:lpstr>CLUB FOOT Outcome and Prognosis </vt:lpstr>
      <vt:lpstr>Slide 19</vt:lpstr>
      <vt:lpstr>Slide 20</vt:lpstr>
      <vt:lpstr>Slide 21</vt:lpstr>
      <vt:lpstr>Future and Controversies </vt:lpstr>
      <vt:lpstr>Slide 23</vt:lpstr>
      <vt:lpstr>Slide 24</vt:lpstr>
      <vt:lpstr>Complications if not treated</vt:lpstr>
      <vt:lpstr>Conclusion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Case :- A new born child is presented with B/L Clubfeet </dc:title>
  <dc:creator>Asanke</dc:creator>
  <cp:lastModifiedBy>Asanke Eriyawa</cp:lastModifiedBy>
  <cp:revision>7</cp:revision>
  <dcterms:created xsi:type="dcterms:W3CDTF">2006-08-16T00:00:00Z</dcterms:created>
  <dcterms:modified xsi:type="dcterms:W3CDTF">2010-10-15T15:10:01Z</dcterms:modified>
</cp:coreProperties>
</file>