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5" r:id="rId15"/>
    <p:sldId id="286" r:id="rId16"/>
    <p:sldId id="287" r:id="rId17"/>
    <p:sldId id="288" r:id="rId18"/>
    <p:sldId id="289" r:id="rId19"/>
    <p:sldId id="260" r:id="rId20"/>
    <p:sldId id="261" r:id="rId21"/>
    <p:sldId id="262" r:id="rId22"/>
    <p:sldId id="263" r:id="rId23"/>
    <p:sldId id="264" r:id="rId24"/>
    <p:sldId id="279" r:id="rId25"/>
    <p:sldId id="280" r:id="rId26"/>
    <p:sldId id="281" r:id="rId27"/>
    <p:sldId id="265" r:id="rId28"/>
    <p:sldId id="266" r:id="rId29"/>
    <p:sldId id="267" r:id="rId30"/>
    <p:sldId id="268" r:id="rId31"/>
    <p:sldId id="269" r:id="rId32"/>
    <p:sldId id="283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ACAE2-E34D-4646-8CCB-8B68211CE8A6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87A7E-A03F-4291-ABB5-616269917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A7E-A03F-4291-ABB5-6162699170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D243DA-EAAF-4317-A7D2-34C42E58A6D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EDF80B-754D-4C3B-AE89-495D7E2E4BC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5D5A68-1E7B-4665-8CCD-A5FF2AF4BCB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98691E-7C6C-498D-B358-0A57F21224D1}" type="datetimeFigureOut">
              <a:rPr lang="en-US" smtClean="0"/>
              <a:pPr/>
              <a:t>17-Oct-10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705EA1-EBBC-4E9E-98B9-F8685E3E017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/>
              <a:t>CASE 2.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19 years old fallen Rugby player with numbness and weakness of all four limbs.</a:t>
            </a:r>
          </a:p>
          <a:p>
            <a:r>
              <a:rPr lang="en-US" dirty="0" smtClean="0"/>
              <a:t>Patient was in conscious, rational and alert.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b="1" i="1" dirty="0" smtClean="0"/>
              <a:t>	</a:t>
            </a:r>
            <a:r>
              <a:rPr lang="en-US" sz="2400" b="1" i="1" dirty="0" smtClean="0"/>
              <a:t>8</a:t>
            </a:r>
            <a:r>
              <a:rPr lang="en-US" sz="2400" b="1" i="1" baseline="30000" dirty="0" smtClean="0"/>
              <a:t>th</a:t>
            </a:r>
            <a:r>
              <a:rPr lang="en-US" sz="2400" b="1" i="1" dirty="0" smtClean="0"/>
              <a:t> of </a:t>
            </a:r>
            <a:r>
              <a:rPr lang="en-US" sz="2400" b="1" i="1" dirty="0" err="1" smtClean="0"/>
              <a:t>oct</a:t>
            </a:r>
            <a:r>
              <a:rPr lang="en-US" sz="2400" b="1" i="1" dirty="0" smtClean="0"/>
              <a:t>. 2010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Four body lift</a:t>
            </a:r>
          </a:p>
          <a:p>
            <a:r>
              <a:rPr lang="en-US" sz="2800" dirty="0" smtClean="0"/>
              <a:t>Inform hospital about the transfer by phone</a:t>
            </a:r>
          </a:p>
          <a:p>
            <a:r>
              <a:rPr lang="en-US" sz="2800" dirty="0" smtClean="0"/>
              <a:t>Doctor should be accompany the patient</a:t>
            </a:r>
          </a:p>
          <a:p>
            <a:r>
              <a:rPr lang="en-US" sz="2800" dirty="0" smtClean="0"/>
              <a:t>During transportation assess the vital function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381000" y="533400"/>
            <a:ext cx="710565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latin typeface="Calibri" pitchFamily="34" charset="0"/>
              </a:rPr>
              <a:t>EMERGENCY MANAGEMENT</a:t>
            </a:r>
          </a:p>
          <a:p>
            <a:endParaRPr lang="en-US" sz="3600" b="1" i="1">
              <a:latin typeface="Calibri" pitchFamily="34" charset="0"/>
            </a:endParaRPr>
          </a:p>
          <a:p>
            <a:r>
              <a:rPr lang="en-US" sz="2400" b="1" i="1">
                <a:latin typeface="Calibri" pitchFamily="34" charset="0"/>
              </a:rPr>
              <a:t>CERVICAL SPINAL CORD INJURY ?</a:t>
            </a:r>
          </a:p>
          <a:p>
            <a:endParaRPr lang="en-US" sz="2400" b="1" i="1">
              <a:latin typeface="Calibri" pitchFamily="34" charset="0"/>
            </a:endParaRPr>
          </a:p>
          <a:p>
            <a:r>
              <a:rPr lang="en-US" sz="2000">
                <a:cs typeface="Arial" pitchFamily="34" charset="0"/>
              </a:rPr>
              <a:t>Immobilize the spine unless it is not done properly up to now </a:t>
            </a:r>
          </a:p>
          <a:p>
            <a:endParaRPr lang="en-US" sz="2400" b="1" i="1">
              <a:latin typeface="Calibri" pitchFamily="34" charset="0"/>
            </a:endParaRP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81000" y="2971800"/>
            <a:ext cx="8763000" cy="529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Arial" pitchFamily="34" charset="0"/>
              </a:rPr>
              <a:t>Patient is conscious  &amp;  no respiratory difficulties – then not need  </a:t>
            </a:r>
            <a:r>
              <a:rPr lang="en-US" sz="2000">
                <a:ea typeface="Times New Roman" pitchFamily="18" charset="0"/>
                <a:cs typeface="Arial" pitchFamily="34" charset="0"/>
              </a:rPr>
              <a:t>Airway management </a:t>
            </a:r>
          </a:p>
          <a:p>
            <a:endParaRPr lang="en-US" sz="2000">
              <a:ea typeface="Times New Roman" pitchFamily="18" charset="0"/>
              <a:cs typeface="Arial" pitchFamily="34" charset="0"/>
            </a:endParaRPr>
          </a:p>
          <a:p>
            <a:r>
              <a:rPr lang="en-US" sz="2000" b="1" u="sng">
                <a:cs typeface="Times New Roman" pitchFamily="18" charset="0"/>
              </a:rPr>
              <a:t>Hypotension</a:t>
            </a:r>
            <a:r>
              <a:rPr lang="en-US" sz="2000">
                <a:cs typeface="Times New Roman" pitchFamily="18" charset="0"/>
              </a:rPr>
              <a:t>  -  (hemorrhagic and/or Neurogenic)</a:t>
            </a:r>
          </a:p>
          <a:p>
            <a:endParaRPr lang="en-US" sz="200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>
                <a:cs typeface="Times New Roman" pitchFamily="18" charset="0"/>
              </a:rPr>
              <a:t>   fluid resuscitation  - isotonic crystalloid solution ,maximum of 2 L , </a:t>
            </a:r>
          </a:p>
          <a:p>
            <a:r>
              <a:rPr lang="en-US" sz="2000">
                <a:cs typeface="Times New Roman" pitchFamily="18" charset="0"/>
              </a:rPr>
              <a:t>                                     Over administration   -  pulmonary edema.</a:t>
            </a:r>
          </a:p>
          <a:p>
            <a:pPr>
              <a:buFont typeface="Arial" pitchFamily="34" charset="0"/>
              <a:buChar char="•"/>
            </a:pPr>
            <a:r>
              <a:rPr lang="en-US" sz="2000">
                <a:latin typeface="Calibri" pitchFamily="34" charset="0"/>
              </a:rPr>
              <a:t>   Heart rate                            60-100 bpm           </a:t>
            </a:r>
          </a:p>
          <a:p>
            <a:pPr>
              <a:buFont typeface="Arial" pitchFamily="34" charset="0"/>
              <a:buChar char="•"/>
            </a:pPr>
            <a:r>
              <a:rPr lang="en-US" sz="2000">
                <a:latin typeface="Calibri" pitchFamily="34" charset="0"/>
              </a:rPr>
              <a:t>   Systolic blood pressure                                     90-100 mm Hg</a:t>
            </a:r>
          </a:p>
          <a:p>
            <a:pPr>
              <a:buFont typeface="Arial" pitchFamily="34" charset="0"/>
              <a:buChar char="•"/>
            </a:pPr>
            <a:r>
              <a:rPr lang="en-US" sz="2000">
                <a:latin typeface="Calibri" pitchFamily="34" charset="0"/>
              </a:rPr>
              <a:t>   significant bradycardia  -   treated with atropine</a:t>
            </a:r>
          </a:p>
          <a:p>
            <a:pPr>
              <a:buFont typeface="Arial" pitchFamily="34" charset="0"/>
              <a:buChar char="•"/>
            </a:pPr>
            <a:endParaRPr lang="en-US" sz="2000">
              <a:latin typeface="Calibri" pitchFamily="34" charset="0"/>
            </a:endParaRPr>
          </a:p>
          <a:p>
            <a:endParaRPr lang="en-US" sz="2000">
              <a:latin typeface="Calibri" pitchFamily="34" charset="0"/>
            </a:endParaRPr>
          </a:p>
          <a:p>
            <a:endParaRPr lang="en-US" sz="2000">
              <a:latin typeface="Calibri" pitchFamily="34" charset="0"/>
            </a:endParaRPr>
          </a:p>
          <a:p>
            <a:endParaRPr lang="en-US" sz="2000">
              <a:latin typeface="Calibri" pitchFamily="34" charset="0"/>
            </a:endParaRPr>
          </a:p>
          <a:p>
            <a:endParaRPr lang="en-US" sz="2000">
              <a:cs typeface="Times New Roman" pitchFamily="18" charset="0"/>
            </a:endParaRPr>
          </a:p>
          <a:p>
            <a:endParaRPr lang="en-US" sz="2000">
              <a:cs typeface="Times New Roman" pitchFamily="18" charset="0"/>
            </a:endParaRPr>
          </a:p>
          <a:p>
            <a:r>
              <a:rPr lang="en-US">
                <a:cs typeface="Arial" pitchFamily="34" charset="0"/>
              </a:rPr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81200" y="53340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05200" y="5638800"/>
            <a:ext cx="1295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57200" y="1905000"/>
            <a:ext cx="8305800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latin typeface="Calibri" pitchFamily="34" charset="0"/>
              </a:rPr>
              <a:t>IV Methyl prednisolone</a:t>
            </a:r>
            <a:r>
              <a:rPr lang="en-US">
                <a:latin typeface="Calibri" pitchFamily="34" charset="0"/>
              </a:rPr>
              <a:t>: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treated with high doses of methyl prednisolone within 8 hours of injury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 sz="2000" b="1" u="sng">
                <a:latin typeface="Calibri" pitchFamily="34" charset="0"/>
              </a:rPr>
              <a:t>Dysfunction of the bowel and bladder</a:t>
            </a:r>
          </a:p>
          <a:p>
            <a:endParaRPr lang="en-US" sz="2000" b="1" u="sng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Bladder – catheterized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 sz="2000" b="1" u="sng">
                <a:latin typeface="Calibri" pitchFamily="34" charset="0"/>
              </a:rPr>
              <a:t>Pain</a:t>
            </a:r>
          </a:p>
          <a:p>
            <a:endParaRPr lang="en-US" sz="2000" b="1" u="sng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Give sufficient amount of analgesic drugs.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457200" y="457200"/>
            <a:ext cx="769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Calibri" pitchFamily="34" charset="0"/>
              </a:rPr>
              <a:t>Hypothermia/hyperthermia</a:t>
            </a:r>
            <a:r>
              <a:rPr lang="en-US">
                <a:latin typeface="Calibri" pitchFamily="34" charset="0"/>
              </a:rPr>
              <a:t>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Hypothermia                                   Cover with blanket</a:t>
            </a:r>
          </a:p>
          <a:p>
            <a:r>
              <a:rPr lang="en-US">
                <a:latin typeface="Calibri" pitchFamily="34" charset="0"/>
              </a:rPr>
              <a:t>Hyperthermia                                  keep under fan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33600" y="15240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133600" y="1219200"/>
            <a:ext cx="129540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81000" y="914400"/>
            <a:ext cx="8458200" cy="264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latin typeface="Calibri" pitchFamily="34" charset="0"/>
              </a:rPr>
              <a:t>Prevent aspiration</a:t>
            </a:r>
          </a:p>
          <a:p>
            <a:endParaRPr lang="en-US" sz="2000" b="1" u="sng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>
                <a:latin typeface="Calibri" pitchFamily="34" charset="0"/>
              </a:rPr>
              <a:t>    Nasogastric tube</a:t>
            </a:r>
          </a:p>
          <a:p>
            <a:pPr>
              <a:buFont typeface="Arial" pitchFamily="34" charset="0"/>
              <a:buChar char="•"/>
            </a:pPr>
            <a:r>
              <a:rPr lang="en-US">
                <a:latin typeface="Calibri" pitchFamily="34" charset="0"/>
              </a:rPr>
              <a:t>    Antiemetics</a:t>
            </a:r>
          </a:p>
          <a:p>
            <a:pPr>
              <a:buFont typeface="Arial" pitchFamily="34" charset="0"/>
              <a:buChar char="•"/>
            </a:pPr>
            <a:r>
              <a:rPr lang="en-US">
                <a:latin typeface="Calibri" pitchFamily="34" charset="0"/>
              </a:rPr>
              <a:t>    Keep in supine position. </a:t>
            </a:r>
          </a:p>
          <a:p>
            <a:pPr>
              <a:buFont typeface="Arial" pitchFamily="34" charset="0"/>
              <a:buChar char="•"/>
            </a:pPr>
            <a:r>
              <a:rPr lang="en-US">
                <a:latin typeface="Calibri" pitchFamily="34" charset="0"/>
              </a:rPr>
              <a:t>    Keep nil orally during the initial 48 hours.</a:t>
            </a:r>
          </a:p>
          <a:p>
            <a:r>
              <a:rPr lang="en-US">
                <a:latin typeface="Calibri" pitchFamily="34" charset="0"/>
              </a:rPr>
              <a:t>     (If get aspirated - Aspiration pneumonitis )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381000" y="3352800"/>
            <a:ext cx="83820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latin typeface="Calibri" pitchFamily="34" charset="0"/>
              </a:rPr>
              <a:t>Prevent pressure ulcers</a:t>
            </a:r>
          </a:p>
          <a:p>
            <a:endParaRPr lang="en-US" sz="2000" b="1" u="sng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>
                <a:latin typeface="Calibri" pitchFamily="34" charset="0"/>
              </a:rPr>
              <a:t>    Denervated skin is particularly prone to pressure necrosis. </a:t>
            </a:r>
          </a:p>
          <a:p>
            <a:pPr>
              <a:buFont typeface="Arial" pitchFamily="34" charset="0"/>
              <a:buChar char="•"/>
            </a:pPr>
            <a:r>
              <a:rPr lang="en-US">
                <a:latin typeface="Calibri" pitchFamily="34" charset="0"/>
              </a:rPr>
              <a:t>    Turn the patient every 1-2 hours</a:t>
            </a:r>
          </a:p>
          <a:p>
            <a:pPr>
              <a:buFont typeface="Arial" pitchFamily="34" charset="0"/>
              <a:buChar char="•"/>
            </a:pPr>
            <a:r>
              <a:rPr lang="en-US">
                <a:latin typeface="Calibri" pitchFamily="34" charset="0"/>
              </a:rPr>
              <a:t>     Remove belts ,back pocket keys or wallets. Keep bed sheets clean, dry and wrinkle</a:t>
            </a:r>
          </a:p>
          <a:p>
            <a:r>
              <a:rPr lang="en-US">
                <a:latin typeface="Calibri" pitchFamily="34" charset="0"/>
              </a:rPr>
              <a:t>      free.</a:t>
            </a: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C2 level fracture</a:t>
            </a:r>
            <a:endParaRPr lang="en-US" sz="2000" dirty="0"/>
          </a:p>
        </p:txBody>
      </p:sp>
      <p:pic>
        <p:nvPicPr>
          <p:cNvPr id="1026" name="Picture 2" descr="C:\Documents and Settings\Administrator\Desktop\spin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0589" y="1600200"/>
            <a:ext cx="5782822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C:\Documents and Settings\Administrator\Desktop\spin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51471"/>
            <a:ext cx="4648200" cy="68386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9049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Clinical examinations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6248400" cy="2895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General physical examination.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Full neurological assessment.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Sensory and motor </a:t>
            </a: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examination.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Sensory level (test with pinwheel and cotton.)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Work backward from anesthetic areas up.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Sensory level indicates the cord damage level.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If a sensory level is found, look for any sparing of sensation below this level.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Look and palpate the spine.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examine the peripheral vascular system.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Watch the spine moving.</a:t>
            </a:r>
          </a:p>
          <a:p>
            <a:pPr algn="l"/>
            <a:r>
              <a:rPr lang="en-US" sz="2000" dirty="0">
                <a:latin typeface="Arial Black" pitchFamily="34" charset="0"/>
              </a:rPr>
              <a:t>	</a:t>
            </a:r>
          </a:p>
          <a:p>
            <a:pPr algn="l">
              <a:buFont typeface="Arial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Limb weakness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Upper motor neuron lesion</a:t>
            </a:r>
          </a:p>
          <a:p>
            <a:r>
              <a:rPr lang="en-US" dirty="0" smtClean="0"/>
              <a:t>Muscle tone</a:t>
            </a:r>
          </a:p>
          <a:p>
            <a:r>
              <a:rPr lang="en-US" dirty="0" smtClean="0"/>
              <a:t>Hyper tonicity develops after a period of “neural shock” .passive movements produce a “clasp knife” quality.</a:t>
            </a:r>
          </a:p>
          <a:p>
            <a:r>
              <a:rPr lang="en-US" dirty="0" smtClean="0"/>
              <a:t>Clonus [+]</a:t>
            </a:r>
          </a:p>
          <a:p>
            <a:r>
              <a:rPr lang="en-US" dirty="0" smtClean="0"/>
              <a:t>Muscle fasciculation-absent</a:t>
            </a:r>
          </a:p>
          <a:p>
            <a:r>
              <a:rPr lang="en-US" dirty="0" smtClean="0"/>
              <a:t>Muscle wasting-absent</a:t>
            </a:r>
          </a:p>
          <a:p>
            <a:r>
              <a:rPr lang="en-US" dirty="0" smtClean="0"/>
              <a:t>reflexes</a:t>
            </a:r>
          </a:p>
          <a:p>
            <a:r>
              <a:rPr lang="en-US" dirty="0" smtClean="0"/>
              <a:t>Tendon-exaggerated</a:t>
            </a:r>
          </a:p>
          <a:p>
            <a:r>
              <a:rPr lang="en-US" dirty="0" smtClean="0"/>
              <a:t>Superficial-depressed or absent</a:t>
            </a:r>
          </a:p>
          <a:p>
            <a:r>
              <a:rPr lang="en-US" dirty="0" smtClean="0"/>
              <a:t>Planter –extensor</a:t>
            </a:r>
          </a:p>
          <a:p>
            <a:r>
              <a:rPr lang="en-US" dirty="0" smtClean="0"/>
              <a:t>Distribution </a:t>
            </a:r>
          </a:p>
          <a:p>
            <a:r>
              <a:rPr lang="en-US" dirty="0" smtClean="0"/>
              <a:t>Lower limbs-extensor&gt;flexor</a:t>
            </a:r>
          </a:p>
          <a:p>
            <a:r>
              <a:rPr lang="en-US" dirty="0" smtClean="0"/>
              <a:t>Upper limb-  flexor&gt;extensor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Cervical lesion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C1-C4:= diaphragmatic respiration.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3500" dirty="0" smtClean="0">
                <a:solidFill>
                  <a:srgbClr val="FF0000"/>
                </a:solidFill>
              </a:rPr>
              <a:t>Mixed upper motor and lower motor neuron lesion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C5,LMN lesion:=weak arm abductors, weak elbow flexors , reduced biceps jerk.</a:t>
            </a:r>
          </a:p>
          <a:p>
            <a:r>
              <a:rPr lang="en-US" dirty="0" smtClean="0"/>
              <a:t>T1,UMN lesion:=weak elbow extension , increased triceps jerk.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Sensory deficit</a:t>
            </a:r>
          </a:p>
          <a:p>
            <a:r>
              <a:rPr lang="en-US" dirty="0" smtClean="0"/>
              <a:t>Bilateral loss of all modalities.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Imaging Studies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This case is regarding  the disturbance  of the spinal cord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Effect of spinal cord injury can be divided,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Complete injury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Incomplete injury</a:t>
            </a:r>
          </a:p>
          <a:p>
            <a:pPr marL="457200" indent="-457200">
              <a:buNone/>
            </a:pPr>
            <a:r>
              <a:rPr lang="en-US" sz="2800" dirty="0" smtClean="0"/>
              <a:t>Patient was in conscious, rational and alert, that mean brain and brain stem functions are normal.</a:t>
            </a:r>
          </a:p>
          <a:p>
            <a:pPr marL="457200" indent="-457200">
              <a:buNone/>
            </a:pPr>
            <a:r>
              <a:rPr lang="en-US" sz="2800" dirty="0" smtClean="0"/>
              <a:t>Therefore most often, mechanism of injury are;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Flexion			     more common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Flexion and rotation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Extension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dirty="0" smtClean="0"/>
              <a:t>Vertical compress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4191000" y="4495800"/>
            <a:ext cx="1524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 smtClean="0"/>
              <a:t>Cervical spine radiographs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b="1" i="1" dirty="0" smtClean="0"/>
              <a:t>             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Standard 03 views are required.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		1. </a:t>
            </a:r>
            <a:r>
              <a:rPr lang="en-US" dirty="0" err="1" smtClean="0"/>
              <a:t>Anteroposterior</a:t>
            </a: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		2. Lateral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		3. </a:t>
            </a:r>
            <a:r>
              <a:rPr lang="en-US" dirty="0" err="1" smtClean="0"/>
              <a:t>Odontoid</a:t>
            </a:r>
            <a:r>
              <a:rPr lang="en-US" dirty="0" smtClean="0"/>
              <a:t> (view through open mouth)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Must include C7-T1 junction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Prevent shoulder shadow covering  C7-T1 junction( specially thin short neck people)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	 “Swimmers view”- Hand pulled down view	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Thoracic &amp; Lumbar radiographs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 Only 02 views are required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1. Anteroposterior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2. Lateral</a:t>
            </a:r>
          </a:p>
          <a:p>
            <a:pPr eaLnBrk="1" hangingPunct="1"/>
            <a:r>
              <a:rPr lang="en-US" smtClean="0"/>
              <a:t>Radiographs must adequately depict all vertebrae.</a:t>
            </a:r>
          </a:p>
          <a:p>
            <a:pPr eaLnBrk="1" hangingPunct="1"/>
            <a:r>
              <a:rPr lang="en-US" smtClean="0"/>
              <a:t>Useful in identification of additional injuries.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CT scan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plain radiographs are inadequate; CT scan should be performed.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pic>
        <p:nvPicPr>
          <p:cNvPr id="4" name="Picture 3" descr="image004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971800"/>
            <a:ext cx="5267325" cy="30194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MRI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Best for identification of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1. Suspected spinal cord injuries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2. Ligamentous injuries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3. Soft tissue injuries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4. Extradural  spinal hematoma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5. Spinal cord hemorrhage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6. Contusions &amp; edema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( Causes neurological deterioration 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81000" y="0"/>
            <a:ext cx="9144000" cy="7448576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Has the patient got a vertebral injury</a:t>
            </a:r>
          </a:p>
          <a:p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</a:t>
            </a:r>
          </a:p>
          <a:p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</a:t>
            </a: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l"/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patient is out of</a:t>
            </a:r>
          </a:p>
          <a:p>
            <a:pPr algn="l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further danger to his</a:t>
            </a:r>
          </a:p>
          <a:p>
            <a:pPr algn="l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the cord is in danger                                                spinal cord</a:t>
            </a:r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</a:t>
            </a:r>
            <a:endParaRPr lang="en-GB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</a:t>
            </a:r>
          </a:p>
          <a:p>
            <a:pPr algn="l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make it stable                                                            collar for pain relief is </a:t>
            </a:r>
          </a:p>
          <a:p>
            <a:pPr algn="l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(just like in any other fracture or                            adequate</a:t>
            </a:r>
          </a:p>
          <a:p>
            <a:pPr algn="l"/>
            <a:r>
              <a:rPr lang="en-GB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dislocation)              </a:t>
            </a:r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                           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29256" y="642918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071934" y="1214422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00628" y="2071678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179885" y="2606669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6786578" y="4643446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072198" y="2928934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 flipV="1">
            <a:off x="1857356" y="3357562"/>
            <a:ext cx="242889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857224" y="500063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1828800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67400" y="13716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38800" y="2590800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Stable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0" y="2971800"/>
            <a:ext cx="107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Unstable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4506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                                    </a:t>
            </a:r>
            <a:r>
              <a:rPr lang="en-GB" u="sng" dirty="0" smtClean="0"/>
              <a:t>To stabilize</a:t>
            </a:r>
            <a:r>
              <a:rPr lang="en-GB" dirty="0" smtClean="0"/>
              <a:t>....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u="sng" dirty="0" smtClean="0"/>
              <a:t>Closed method-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&gt; Reduction - fracture or dislocation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skull traction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&gt; Immobilization-keep traction for 6 </a:t>
            </a:r>
            <a:r>
              <a:rPr lang="en-GB" dirty="0" err="1" smtClean="0"/>
              <a:t>week,or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                                      convert to cervical brace or</a:t>
            </a:r>
          </a:p>
          <a:p>
            <a:pPr>
              <a:buNone/>
            </a:pPr>
            <a:r>
              <a:rPr lang="en-GB" dirty="0" smtClean="0"/>
              <a:t>                                             </a:t>
            </a:r>
            <a:r>
              <a:rPr lang="en-GB" dirty="0" err="1" smtClean="0"/>
              <a:t>minerva</a:t>
            </a:r>
            <a:r>
              <a:rPr lang="en-GB" dirty="0" smtClean="0"/>
              <a:t> cast at 3 weeks</a:t>
            </a:r>
          </a:p>
          <a:p>
            <a:pPr>
              <a:buNone/>
            </a:pPr>
            <a:r>
              <a:rPr lang="en-GB" dirty="0" smtClean="0"/>
              <a:t>              &gt; Rehabilitation</a:t>
            </a:r>
          </a:p>
          <a:p>
            <a:pPr>
              <a:buNone/>
            </a:pPr>
            <a:r>
              <a:rPr lang="en-GB" u="sng" dirty="0" smtClean="0"/>
              <a:t>Open method-</a:t>
            </a:r>
          </a:p>
          <a:p>
            <a:pPr>
              <a:buNone/>
            </a:pPr>
            <a:r>
              <a:rPr lang="en-GB" dirty="0" smtClean="0"/>
              <a:t>              &gt; ORIF using </a:t>
            </a:r>
            <a:r>
              <a:rPr lang="en-GB" dirty="0" err="1" smtClean="0"/>
              <a:t>metai</a:t>
            </a:r>
            <a:r>
              <a:rPr lang="en-GB" dirty="0" smtClean="0"/>
              <a:t> implants</a:t>
            </a:r>
          </a:p>
          <a:p>
            <a:pPr>
              <a:buNone/>
            </a:pPr>
            <a:r>
              <a:rPr lang="en-GB" dirty="0" smtClean="0"/>
              <a:t>     </a:t>
            </a:r>
            <a:r>
              <a:rPr lang="en-GB" i="1" dirty="0" smtClean="0"/>
              <a:t> </a:t>
            </a:r>
            <a:r>
              <a:rPr lang="en-GB" dirty="0" smtClean="0"/>
              <a:t>        &gt; Early mobilization is the biggest advantage</a:t>
            </a:r>
          </a:p>
          <a:p>
            <a:pPr>
              <a:buNone/>
            </a:pPr>
            <a:r>
              <a:rPr lang="en-GB" dirty="0" smtClean="0"/>
              <a:t>              &gt; Rehabilitation can be started immediately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000232" y="192880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9144001" cy="68580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                                  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Once stabilized....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                 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   If he has got </a:t>
            </a:r>
            <a:r>
              <a:rPr lang="en-GB" dirty="0" err="1" smtClean="0"/>
              <a:t>aspinal</a:t>
            </a:r>
            <a:r>
              <a:rPr lang="en-GB" dirty="0" smtClean="0"/>
              <a:t> cord injury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                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</a:t>
            </a:r>
            <a:r>
              <a:rPr lang="en-GB" smtClean="0"/>
              <a:t>Early referral </a:t>
            </a:r>
            <a:r>
              <a:rPr lang="en-GB" dirty="0" smtClean="0"/>
              <a:t>to a regional SCI </a:t>
            </a:r>
            <a:r>
              <a:rPr lang="en-GB" dirty="0" err="1" smtClean="0"/>
              <a:t>center</a:t>
            </a:r>
            <a:r>
              <a:rPr lang="en-GB" dirty="0" smtClean="0"/>
              <a:t> is best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3822695" y="1749413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3858414" y="357108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Surgical </a:t>
            </a:r>
            <a:r>
              <a:rPr lang="en-US" dirty="0" err="1" smtClean="0"/>
              <a:t>treatement</a:t>
            </a:r>
            <a:endParaRPr lang="en-US" dirty="0"/>
          </a:p>
        </p:txBody>
      </p:sp>
      <p:sp>
        <p:nvSpPr>
          <p:cNvPr id="8195" name="Subtitle 4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b="1" i="1" smtClean="0"/>
              <a:t>IF PATIENT GOT A VERTEBRAL INJURY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b="1" i="1" smtClean="0"/>
              <a:t>AND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b="1" i="1" smtClean="0"/>
              <a:t>IF IT IS STABLE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i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i="1" smtClean="0"/>
              <a:t>Patient is out of danger to his spinal cord</a:t>
            </a:r>
          </a:p>
          <a:p>
            <a:pPr eaLnBrk="1" hangingPunct="1">
              <a:buFont typeface="Wingdings 2" pitchFamily="18" charset="2"/>
              <a:buNone/>
            </a:pPr>
            <a:endParaRPr lang="en-US" i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z="4400" b="1" i="1" smtClean="0"/>
              <a:t>Apply collar for pain relief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i="1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b="1" i="1" smtClean="0"/>
              <a:t>IF PATIENT GOT A VERTEBRAL INJURY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b="1" i="1" smtClean="0"/>
              <a:t>AND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b="1" i="1" smtClean="0"/>
              <a:t>IF IT IS UNSTABLE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b="1" i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b="1" i="1" smtClean="0"/>
              <a:t>Spinal cord is in danger 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b="1" i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z="3600" b="1" i="1" smtClean="0"/>
              <a:t>Have to make it stable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37064"/>
          </a:xfrm>
        </p:spPr>
        <p:txBody>
          <a:bodyPr>
            <a:normAutofit/>
          </a:bodyPr>
          <a:lstStyle/>
          <a:p>
            <a:pPr algn="l"/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983163"/>
          </a:xfrm>
        </p:spPr>
        <p:txBody>
          <a:bodyPr/>
          <a:lstStyle/>
          <a:p>
            <a:r>
              <a:rPr lang="en-US" dirty="0" smtClean="0"/>
              <a:t>Flexion alone tends to cause a wedge compression fracture.</a:t>
            </a:r>
          </a:p>
          <a:p>
            <a:r>
              <a:rPr lang="en-US" dirty="0" smtClean="0"/>
              <a:t>Combined flexion and rotation cause </a:t>
            </a:r>
            <a:r>
              <a:rPr lang="en-US" dirty="0" err="1" smtClean="0"/>
              <a:t>subluxation</a:t>
            </a:r>
            <a:r>
              <a:rPr lang="en-US" dirty="0" smtClean="0"/>
              <a:t>, dislocation, fracture dislocation</a:t>
            </a:r>
          </a:p>
          <a:p>
            <a:pPr>
              <a:buNone/>
            </a:pPr>
            <a:r>
              <a:rPr lang="en-US" dirty="0" smtClean="0"/>
              <a:t>	And massive displacement of an </a:t>
            </a:r>
            <a:r>
              <a:rPr lang="en-US" dirty="0" err="1" smtClean="0"/>
              <a:t>intervertebral</a:t>
            </a:r>
            <a:r>
              <a:rPr lang="en-US" dirty="0" smtClean="0"/>
              <a:t> disc without bone injury.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Closed Method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Reduction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Skull traction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Reduce fracture or dislocation</a:t>
            </a:r>
          </a:p>
          <a:p>
            <a:pPr eaLnBrk="1" hangingPunct="1"/>
            <a:r>
              <a:rPr lang="en-US" smtClean="0"/>
              <a:t>Immobilization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Keep traction for 6 weeks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	Or convert to Cervical Brace or Minerva cast 	at 3 weeks.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   Also Rehabilitation should be done.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Open Method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3600" smtClean="0"/>
              <a:t>ORIF – Using metal implants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As he is a Rugby player early mobilization is very important.</a:t>
            </a:r>
          </a:p>
          <a:p>
            <a:pPr eaLnBrk="1" hangingPunct="1"/>
            <a:r>
              <a:rPr lang="en-US" smtClean="0"/>
              <a:t>Therefore ORIF is more suitable than CLOSED methods.</a:t>
            </a:r>
          </a:p>
          <a:p>
            <a:pPr eaLnBrk="1" hangingPunct="1"/>
            <a:r>
              <a:rPr lang="en-US" smtClean="0"/>
              <a:t>If not his performance can be reduced.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dirty="0" err="1" smtClean="0"/>
              <a:t>Decubitus</a:t>
            </a:r>
            <a:r>
              <a:rPr lang="en-US" sz="2800" dirty="0" smtClean="0"/>
              <a:t> ulcers / pressure sores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dirty="0" err="1" smtClean="0"/>
              <a:t>Atelectasis</a:t>
            </a:r>
            <a:r>
              <a:rPr lang="en-US" sz="2800" dirty="0" smtClean="0"/>
              <a:t> &amp; pneumonia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Aspiration </a:t>
            </a:r>
            <a:r>
              <a:rPr lang="en-US" sz="2800" dirty="0" err="1" smtClean="0"/>
              <a:t>pneumonitis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Osteoporosis and Fractures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</a:t>
            </a:r>
            <a:r>
              <a:rPr lang="en-US" sz="2800" dirty="0" err="1" smtClean="0"/>
              <a:t>Heterotopic</a:t>
            </a:r>
            <a:r>
              <a:rPr lang="en-US" sz="2800" dirty="0" smtClean="0"/>
              <a:t> Ossification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Spasticity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Urinary Tract Infections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Autonomic </a:t>
            </a:r>
            <a:r>
              <a:rPr lang="en-US" sz="2800" dirty="0" err="1" smtClean="0"/>
              <a:t>Dysreflexia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28600"/>
            <a:ext cx="349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Complications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</a:rPr>
              <a:t>Deep Vein Thrombosis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</a:rPr>
              <a:t>Pulmonary Embolism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</a:rPr>
              <a:t>Cardiovascular complications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Orthostatic Hypotension 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Ischemic heart disease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Myocardial infarction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>
                <a:solidFill>
                  <a:schemeClr val="tx1"/>
                </a:solidFill>
              </a:rPr>
              <a:t>Syringomyelia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</a:rPr>
              <a:t>Neuropathic / Spinal Cord Pain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</a:rPr>
              <a:t>Hypothermia</a:t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28600"/>
            <a:ext cx="4093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Complications cont..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We will discuss above case regarding the following topics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First aid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transport the patient?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</a:t>
            </a:r>
            <a:r>
              <a:rPr lang="en-US" dirty="0" err="1" smtClean="0"/>
              <a:t>emergncy</a:t>
            </a:r>
            <a:r>
              <a:rPr lang="en-US" dirty="0" smtClean="0"/>
              <a:t> management?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the x-ray findings?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make  decision?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Surgical technique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Complication of the quadriplegia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81000"/>
            <a:ext cx="8382000" cy="6172200"/>
          </a:xfrm>
        </p:spPr>
        <p:txBody>
          <a:bodyPr/>
          <a:lstStyle/>
          <a:p>
            <a:r>
              <a:rPr lang="en-US" sz="3600" b="1" u="sng"/>
              <a:t>First Aid</a:t>
            </a:r>
          </a:p>
          <a:p>
            <a:pPr algn="l">
              <a:buFont typeface="Wingdings" pitchFamily="2" charset="2"/>
              <a:buChar char="n"/>
            </a:pPr>
            <a:r>
              <a:rPr lang="en-US" sz="2400"/>
              <a:t>Make sure the place is safe for you.</a:t>
            </a:r>
          </a:p>
          <a:p>
            <a:pPr algn="l">
              <a:buFont typeface="Wingdings" pitchFamily="2" charset="2"/>
              <a:buChar char="n"/>
            </a:pPr>
            <a:r>
              <a:rPr lang="en-US" sz="2400"/>
              <a:t>If place is not safe for the patient take the patient to a safe place (be careful about spinal injuries)</a:t>
            </a:r>
          </a:p>
          <a:p>
            <a:pPr algn="l">
              <a:buFont typeface="Wingdings" pitchFamily="2" charset="2"/>
              <a:buChar char="n"/>
            </a:pPr>
            <a:r>
              <a:rPr lang="en-US" sz="2400" b="1"/>
              <a:t>Assume every trauma patient has a spinal injury until proven otherwise. </a:t>
            </a:r>
          </a:p>
          <a:p>
            <a:pPr algn="l">
              <a:buFont typeface="Wingdings" pitchFamily="2" charset="2"/>
              <a:buChar char="n"/>
            </a:pPr>
            <a:r>
              <a:rPr lang="en-US" sz="2400"/>
              <a:t>In this Patient, </a:t>
            </a:r>
          </a:p>
          <a:p>
            <a:pPr algn="l"/>
            <a:r>
              <a:rPr lang="en-US" sz="2400"/>
              <a:t>             Neurological deficit( already present)</a:t>
            </a:r>
          </a:p>
          <a:p>
            <a:pPr algn="l"/>
            <a:r>
              <a:rPr lang="en-US" sz="2400"/>
              <a:t>             Neck /head injury</a:t>
            </a:r>
          </a:p>
          <a:p>
            <a:pPr algn="l"/>
            <a:r>
              <a:rPr lang="en-US" sz="2400"/>
              <a:t>             Facial injury ,</a:t>
            </a:r>
          </a:p>
          <a:p>
            <a:pPr algn="l"/>
            <a:r>
              <a:rPr lang="en-US" sz="2400"/>
              <a:t>  may give rise the high index of suspicion of spinal injury.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5532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dirty="0" smtClean="0"/>
              <a:t>Spinal </a:t>
            </a:r>
            <a:r>
              <a:rPr lang="en-US" sz="2400" dirty="0"/>
              <a:t>immobilization is very important in any step. Aim is to reduce 2ndary injuries to prevent further deterioration.</a:t>
            </a:r>
          </a:p>
          <a:p>
            <a:pPr marL="609600" indent="-609600">
              <a:lnSpc>
                <a:spcPct val="90000"/>
              </a:lnSpc>
            </a:pPr>
            <a:r>
              <a:rPr lang="en-US" sz="2400" dirty="0"/>
              <a:t>Use ,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         Spinal board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        Hard neck collar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        Sand bags (at lateral sides of the head)   OR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        In line bimanual immobilization</a:t>
            </a:r>
          </a:p>
          <a:p>
            <a:pPr marL="609600" indent="-609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sz="2400"/>
              <a:t>So extension ,flexion, or lateral rotation of the head is not possible.</a:t>
            </a:r>
          </a:p>
          <a:p>
            <a:r>
              <a:rPr lang="en-US" sz="2400"/>
              <a:t>If bleeding sites are present , put compressions and if possible elevate the area.(limbs)</a:t>
            </a:r>
          </a:p>
          <a:p>
            <a:r>
              <a:rPr lang="en-US" sz="2400"/>
              <a:t>If suspect fractures, use splinters to immobilize the area.</a:t>
            </a:r>
          </a:p>
          <a:p>
            <a:r>
              <a:rPr lang="en-US" sz="2400"/>
              <a:t>Transport the patient immediately to the nearest hospital.</a:t>
            </a:r>
          </a:p>
          <a:p>
            <a:r>
              <a:rPr lang="en-US" sz="2400"/>
              <a:t>Spinal immobilization is very important while transport.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Times New Roman" pitchFamily="18" charset="0"/>
              </a:rPr>
              <a:t>Transportation</a:t>
            </a:r>
            <a:r>
              <a:rPr lang="en-US" sz="5400" dirty="0">
                <a:latin typeface="Times New Roman" pitchFamily="18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rmAutofit/>
          </a:bodyPr>
          <a:lstStyle/>
          <a:p>
            <a:pPr algn="l">
              <a:buFontTx/>
              <a:buChar char="•"/>
            </a:pPr>
            <a:r>
              <a:rPr lang="en-US" sz="2400" dirty="0"/>
              <a:t>Should be transferred to the nearest hospital immediately</a:t>
            </a:r>
          </a:p>
          <a:p>
            <a:pPr algn="l">
              <a:buFontTx/>
              <a:buChar char="•"/>
            </a:pPr>
            <a:r>
              <a:rPr lang="en-US" sz="2400" dirty="0"/>
              <a:t>Special attention on immobilization of the spinal cord</a:t>
            </a:r>
          </a:p>
          <a:p>
            <a:pPr algn="l">
              <a:buFontTx/>
              <a:buChar char="•"/>
            </a:pPr>
            <a:r>
              <a:rPr lang="en-US" sz="2400" dirty="0"/>
              <a:t>Spinal cord is immobilized </a:t>
            </a:r>
            <a:r>
              <a:rPr lang="en-US" sz="2400" dirty="0" smtClean="0"/>
              <a:t>by,</a:t>
            </a:r>
          </a:p>
          <a:p>
            <a:pPr algn="l">
              <a:buNone/>
            </a:pPr>
            <a:r>
              <a:rPr lang="en-US" sz="2400" dirty="0" smtClean="0"/>
              <a:t>         placed on a firm board</a:t>
            </a:r>
          </a:p>
          <a:p>
            <a:pPr algn="l">
              <a:buNone/>
            </a:pPr>
            <a:r>
              <a:rPr lang="en-US" sz="2400" dirty="0" smtClean="0"/>
              <a:t>        immobilize </a:t>
            </a:r>
            <a:r>
              <a:rPr lang="en-US" sz="2400" dirty="0"/>
              <a:t>cervical spine with a collar</a:t>
            </a:r>
          </a:p>
          <a:p>
            <a:pPr algn="l">
              <a:buNone/>
            </a:pPr>
            <a:r>
              <a:rPr lang="en-US" sz="2400" dirty="0" smtClean="0"/>
              <a:t>        sandbags </a:t>
            </a:r>
            <a:r>
              <a:rPr lang="en-US" sz="2400" dirty="0"/>
              <a:t>on either side of the head</a:t>
            </a:r>
          </a:p>
          <a:p>
            <a:pPr algn="l">
              <a:buNone/>
            </a:pPr>
            <a:r>
              <a:rPr lang="en-US" sz="2400" dirty="0" smtClean="0"/>
              <a:t>        no pillows</a:t>
            </a:r>
          </a:p>
          <a:p>
            <a:pPr algn="l">
              <a:buNone/>
            </a:pPr>
            <a:r>
              <a:rPr lang="en-US" sz="2400" dirty="0" smtClean="0"/>
              <a:t>       Attached </a:t>
            </a:r>
            <a:r>
              <a:rPr lang="en-US" sz="2400" dirty="0"/>
              <a:t>forehead and the sandbags to the board </a:t>
            </a:r>
            <a:r>
              <a:rPr lang="en-US" sz="2400" dirty="0" smtClean="0"/>
              <a:t>with tape</a:t>
            </a:r>
            <a:endParaRPr lang="en-US" sz="2400" dirty="0"/>
          </a:p>
          <a:p>
            <a:pPr algn="l">
              <a:buNone/>
            </a:pPr>
            <a:r>
              <a:rPr lang="en-US" sz="2400" dirty="0" smtClean="0"/>
              <a:t>       Don’t </a:t>
            </a:r>
            <a:r>
              <a:rPr lang="en-US" sz="2400" dirty="0"/>
              <a:t>allow any flexion of the neck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Spinal cord injury may be associated with </a:t>
            </a:r>
          </a:p>
          <a:p>
            <a:pPr>
              <a:buFontTx/>
              <a:buNone/>
            </a:pPr>
            <a:r>
              <a:rPr lang="en-US" sz="2800" dirty="0"/>
              <a:t>           head and face injury </a:t>
            </a:r>
          </a:p>
          <a:p>
            <a:pPr>
              <a:buFontTx/>
              <a:buNone/>
            </a:pPr>
            <a:r>
              <a:rPr lang="en-US" sz="2800" dirty="0"/>
              <a:t>           major chest injury</a:t>
            </a:r>
          </a:p>
          <a:p>
            <a:pPr>
              <a:buFontTx/>
              <a:buNone/>
            </a:pPr>
            <a:r>
              <a:rPr lang="en-US" sz="2800" dirty="0"/>
              <a:t>           major abdominal injury</a:t>
            </a:r>
          </a:p>
          <a:p>
            <a:pPr>
              <a:buFontTx/>
              <a:buNone/>
            </a:pPr>
            <a:r>
              <a:rPr lang="en-US" sz="2800" dirty="0"/>
              <a:t>           long bone and pelvic fracture</a:t>
            </a:r>
          </a:p>
          <a:p>
            <a:r>
              <a:rPr lang="en-US" sz="2800" dirty="0"/>
              <a:t>Apart from stabilization of spinal cord ,fractures of long bone and pelvis should be stabilized.</a:t>
            </a:r>
          </a:p>
          <a:p>
            <a:r>
              <a:rPr lang="en-US" sz="2800" dirty="0"/>
              <a:t>Splint san be applied a joint above and below the </a:t>
            </a:r>
            <a:r>
              <a:rPr lang="en-US" sz="2800" dirty="0" smtClean="0"/>
              <a:t>fracture</a:t>
            </a:r>
          </a:p>
          <a:p>
            <a:r>
              <a:rPr lang="en-US" sz="2800" dirty="0" smtClean="0"/>
              <a:t>Lightly tape or tie an injured leg to the uninjured one, putting padding between leg if possible.</a:t>
            </a:r>
          </a:p>
          <a:p>
            <a:pPr>
              <a:buFontTx/>
              <a:buNone/>
            </a:pPr>
            <a:endParaRPr lang="en-US" sz="2800" dirty="0" smtClean="0"/>
          </a:p>
          <a:p>
            <a:pPr>
              <a:buFontTx/>
              <a:buNone/>
            </a:pPr>
            <a:endParaRPr lang="en-US" sz="2800" dirty="0" smtClean="0"/>
          </a:p>
          <a:p>
            <a:pPr>
              <a:buFontTx/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1169</Words>
  <Application>Microsoft Office PowerPoint</Application>
  <PresentationFormat>On-screen Show (4:3)</PresentationFormat>
  <Paragraphs>292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CASE 2.</vt:lpstr>
      <vt:lpstr>     This case is regarding  the disturbance  of the spinal cord </vt:lpstr>
      <vt:lpstr>Slide 3</vt:lpstr>
      <vt:lpstr>We will discuss above case regarding the following topics</vt:lpstr>
      <vt:lpstr>Slide 5</vt:lpstr>
      <vt:lpstr>Slide 6</vt:lpstr>
      <vt:lpstr>Slide 7</vt:lpstr>
      <vt:lpstr>Transportation </vt:lpstr>
      <vt:lpstr>Slide 9</vt:lpstr>
      <vt:lpstr>Slide 10</vt:lpstr>
      <vt:lpstr>Slide 11</vt:lpstr>
      <vt:lpstr>Slide 12</vt:lpstr>
      <vt:lpstr>Slide 13</vt:lpstr>
      <vt:lpstr>C2 level fracture</vt:lpstr>
      <vt:lpstr>Slide 15</vt:lpstr>
      <vt:lpstr>Clinical examinations</vt:lpstr>
      <vt:lpstr>Limb weakness </vt:lpstr>
      <vt:lpstr>Cervical lesion</vt:lpstr>
      <vt:lpstr>Imaging Studies</vt:lpstr>
      <vt:lpstr>Cervical spine radiographs</vt:lpstr>
      <vt:lpstr>Slide 21</vt:lpstr>
      <vt:lpstr>CT scan</vt:lpstr>
      <vt:lpstr>MRI</vt:lpstr>
      <vt:lpstr>Slide 24</vt:lpstr>
      <vt:lpstr>Slide 25</vt:lpstr>
      <vt:lpstr>Slide 26</vt:lpstr>
      <vt:lpstr>Surgical treatement</vt:lpstr>
      <vt:lpstr>Slide 28</vt:lpstr>
      <vt:lpstr>Slide 29</vt:lpstr>
      <vt:lpstr>Closed Method</vt:lpstr>
      <vt:lpstr>Open Method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2</dc:title>
  <dc:creator>ss</dc:creator>
  <cp:lastModifiedBy>Dr.Edirisinghe</cp:lastModifiedBy>
  <cp:revision>20</cp:revision>
  <dcterms:created xsi:type="dcterms:W3CDTF">2010-10-07T16:03:17Z</dcterms:created>
  <dcterms:modified xsi:type="dcterms:W3CDTF">2010-10-17T12:06:30Z</dcterms:modified>
</cp:coreProperties>
</file>