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91" r:id="rId4"/>
    <p:sldId id="283" r:id="rId5"/>
    <p:sldId id="270" r:id="rId6"/>
    <p:sldId id="271" r:id="rId7"/>
    <p:sldId id="273" r:id="rId8"/>
    <p:sldId id="275" r:id="rId9"/>
    <p:sldId id="276" r:id="rId10"/>
    <p:sldId id="287" r:id="rId11"/>
    <p:sldId id="284" r:id="rId12"/>
    <p:sldId id="285" r:id="rId13"/>
    <p:sldId id="277" r:id="rId14"/>
    <p:sldId id="278" r:id="rId15"/>
    <p:sldId id="286" r:id="rId16"/>
    <p:sldId id="288" r:id="rId17"/>
    <p:sldId id="290" r:id="rId18"/>
    <p:sldId id="292" r:id="rId19"/>
    <p:sldId id="293" r:id="rId20"/>
    <p:sldId id="289" r:id="rId21"/>
    <p:sldId id="296" r:id="rId22"/>
    <p:sldId id="294" r:id="rId23"/>
    <p:sldId id="301" r:id="rId24"/>
    <p:sldId id="302" r:id="rId25"/>
    <p:sldId id="311" r:id="rId26"/>
    <p:sldId id="295" r:id="rId27"/>
    <p:sldId id="297" r:id="rId28"/>
    <p:sldId id="298" r:id="rId29"/>
    <p:sldId id="299" r:id="rId30"/>
    <p:sldId id="300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000066"/>
    <a:srgbClr val="C0C0C0"/>
    <a:srgbClr val="FF6600"/>
    <a:srgbClr val="808080"/>
    <a:srgbClr val="333333"/>
    <a:srgbClr val="8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4673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7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DF8544-A347-44CA-ADB5-68A04129AD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98AA0-4845-487A-98E8-2428A8FFCF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84399-39B5-4015-A848-4B57507987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F39144-E619-429A-AFD1-DD3911BA69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8BDECA-C43B-4B9E-BD17-A03244000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4AC8C9-4376-49D5-9749-CE6F51695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F7A92-CC63-4A70-9CD1-B936CEBA3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37D8F5-65E7-491A-AFA4-87FCDA523A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138-A844-4EF3-89F1-2679B1746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C3F63B-E4EB-4FE9-B1E1-13F5CC0EA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775E4-0770-426F-B7FF-D142785B9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7A87C8F-83F4-4566-8FEA-7719E201132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html\borders0001.m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html\surfaces0001.m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html\chambers0002.m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html\mediatinum0001.m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Administrator\Desktop\html\grooves0001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685800"/>
            <a:ext cx="8382000" cy="3429000"/>
          </a:xfrm>
        </p:spPr>
        <p:txBody>
          <a:bodyPr/>
          <a:lstStyle/>
          <a:p>
            <a:pPr>
              <a:lnSpc>
                <a:spcPct val="165000"/>
              </a:lnSpc>
              <a:spcBef>
                <a:spcPct val="70000"/>
              </a:spcBef>
            </a:pPr>
            <a:r>
              <a:rPr lang="en-US" sz="48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Mediastinum and Heart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99013" y="5089525"/>
            <a:ext cx="3963987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800">
                <a:latin typeface="Tahoma" pitchFamily="34" charset="0"/>
              </a:rPr>
              <a:t>Sanjaya Adikari</a:t>
            </a:r>
          </a:p>
          <a:p>
            <a:pPr>
              <a:lnSpc>
                <a:spcPct val="125000"/>
              </a:lnSpc>
            </a:pPr>
            <a:r>
              <a:rPr lang="en-US" sz="2800">
                <a:latin typeface="Tahoma" pitchFamily="34" charset="0"/>
              </a:rPr>
              <a:t>Department of Anatomy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15240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Tahoma" pitchFamily="34" charset="0"/>
              </a:rPr>
              <a:t>Anterior mediastinum</a:t>
            </a: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boundaries?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contents?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15240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Tahoma" pitchFamily="34" charset="0"/>
              </a:rPr>
              <a:t>Middle mediastinum</a:t>
            </a:r>
          </a:p>
        </p:txBody>
      </p:sp>
      <p:sp>
        <p:nvSpPr>
          <p:cNvPr id="60419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boundaries?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contents?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15240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Tahoma" pitchFamily="34" charset="0"/>
              </a:rPr>
              <a:t>Posterior mediastinum</a:t>
            </a: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boundaries?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contents?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Postmed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2788" y="76200"/>
            <a:ext cx="4545012" cy="66294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152400" y="152400"/>
            <a:ext cx="441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Posterior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aravertebralreg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550" y="228600"/>
            <a:ext cx="4641850" cy="6477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810000" cy="1143000"/>
          </a:xfrm>
        </p:spPr>
        <p:txBody>
          <a:bodyPr/>
          <a:lstStyle/>
          <a:p>
            <a:r>
              <a:rPr lang="en-US" sz="3600">
                <a:solidFill>
                  <a:schemeClr val="accent2"/>
                </a:solidFill>
                <a:latin typeface="Tahoma" pitchFamily="34" charset="0"/>
              </a:rPr>
              <a:t>Paravertebral region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981200"/>
            <a:ext cx="3810000" cy="4495800"/>
          </a:xfrm>
        </p:spPr>
        <p:txBody>
          <a:bodyPr/>
          <a:lstStyle/>
          <a:p>
            <a:endParaRPr lang="en-US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</a:rPr>
              <a:t>Heart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Covered by the pericardium</a:t>
            </a:r>
          </a:p>
          <a:p>
            <a:pPr>
              <a:spcBef>
                <a:spcPct val="80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Pericardium has two layers</a:t>
            </a:r>
          </a:p>
          <a:p>
            <a:pPr lvl="1">
              <a:spcBef>
                <a:spcPct val="8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Fibrous pericardium</a:t>
            </a:r>
          </a:p>
          <a:p>
            <a:pPr lvl="1">
              <a:spcBef>
                <a:spcPct val="80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Serous pericardium</a:t>
            </a:r>
          </a:p>
          <a:p>
            <a:pPr lvl="2">
              <a:spcBef>
                <a:spcPct val="80000"/>
              </a:spcBef>
            </a:pPr>
            <a:r>
              <a:rPr lang="en-US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Visceral layer covering the heart surface</a:t>
            </a:r>
          </a:p>
          <a:p>
            <a:pPr lvl="2">
              <a:spcBef>
                <a:spcPct val="80000"/>
              </a:spcBef>
            </a:pPr>
            <a:r>
              <a:rPr lang="en-US">
                <a:solidFill>
                  <a:srgbClr val="FF6600"/>
                </a:solidFill>
                <a:latin typeface="Tahoma" pitchFamily="34" charset="0"/>
                <a:cs typeface="Tahoma" pitchFamily="34" charset="0"/>
              </a:rPr>
              <a:t>Parietal layer lining the fibrous pericardium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534400" cy="9144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</a:rPr>
              <a:t>Heart…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7772400" cy="5105400"/>
          </a:xfrm>
        </p:spPr>
        <p:txBody>
          <a:bodyPr/>
          <a:lstStyle/>
          <a:p>
            <a:pPr>
              <a:lnSpc>
                <a:spcPct val="145000"/>
              </a:lnSpc>
              <a:spcBef>
                <a:spcPct val="95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Define the different borders and surfaces of the heart</a:t>
            </a:r>
          </a:p>
          <a:p>
            <a:pPr>
              <a:lnSpc>
                <a:spcPct val="145000"/>
              </a:lnSpc>
              <a:spcBef>
                <a:spcPct val="95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Name the chambers contributing to form the surfaces and borders </a:t>
            </a:r>
          </a:p>
          <a:p>
            <a:pPr>
              <a:lnSpc>
                <a:spcPct val="145000"/>
              </a:lnSpc>
              <a:spcBef>
                <a:spcPct val="95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Describe the blood supply of the heart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</a:rPr>
              <a:t>Borders of the Heart</a:t>
            </a:r>
          </a:p>
        </p:txBody>
      </p:sp>
      <p:pic>
        <p:nvPicPr>
          <p:cNvPr id="9" name="borders000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00200" y="14478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</a:rPr>
              <a:t>Surfaces of the Heart</a:t>
            </a:r>
          </a:p>
        </p:txBody>
      </p:sp>
      <p:pic>
        <p:nvPicPr>
          <p:cNvPr id="5" name="surfaces000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47800" y="1447800"/>
            <a:ext cx="5892800" cy="441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4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</a:rPr>
              <a:t>Chambers of the Heart</a:t>
            </a:r>
          </a:p>
        </p:txBody>
      </p:sp>
      <p:pic>
        <p:nvPicPr>
          <p:cNvPr id="5" name="chambers0002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57400" y="1676400"/>
            <a:ext cx="47752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20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4000" dirty="0" err="1" smtClean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Mediastinum</a:t>
            </a:r>
            <a:endParaRPr lang="en-US" sz="4000" dirty="0">
              <a:solidFill>
                <a:schemeClr val="accent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mediatinum000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1371600"/>
            <a:ext cx="56896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066800"/>
          </a:xfrm>
        </p:spPr>
        <p:txBody>
          <a:bodyPr/>
          <a:lstStyle/>
          <a:p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Orientation of the Heart &amp; the position of coronary vessels</a:t>
            </a:r>
          </a:p>
        </p:txBody>
      </p:sp>
      <p:pic>
        <p:nvPicPr>
          <p:cNvPr id="5" name="grooves0001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76400" y="1676400"/>
            <a:ext cx="55880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19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1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275" y="304800"/>
            <a:ext cx="4784725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512763"/>
            <a:ext cx="5334000" cy="417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00" name="Line 4"/>
          <p:cNvSpPr>
            <a:spLocks noChangeShapeType="1"/>
          </p:cNvSpPr>
          <p:nvPr/>
        </p:nvSpPr>
        <p:spPr bwMode="auto">
          <a:xfrm flipV="1">
            <a:off x="1676400" y="1828800"/>
            <a:ext cx="1676400" cy="3581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 flipH="1" flipV="1">
            <a:off x="5181600" y="2133600"/>
            <a:ext cx="1219200" cy="3276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533400" y="5486400"/>
            <a:ext cx="2852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Left coronary artery</a:t>
            </a:r>
            <a:endParaRPr lang="en-GB">
              <a:latin typeface="Tahoma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148263" y="5486400"/>
            <a:ext cx="3040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Right coronary artery</a:t>
            </a:r>
            <a:endParaRPr lang="en-GB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:\coronary-images\arteri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686800" cy="6810375"/>
          </a:xfrm>
          <a:prstGeom prst="rect">
            <a:avLst/>
          </a:prstGeo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28600" y="0"/>
            <a:ext cx="31956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ahoma" pitchFamily="34" charset="0"/>
              </a:rPr>
              <a:t>Right dominance</a:t>
            </a:r>
            <a:endParaRPr lang="en-GB" sz="320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coronary-images\arter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763000" cy="6694488"/>
          </a:xfrm>
          <a:prstGeom prst="rect">
            <a:avLst/>
          </a:prstGeo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8600" y="0"/>
            <a:ext cx="2943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CC"/>
                </a:solidFill>
                <a:latin typeface="Tahoma" pitchFamily="34" charset="0"/>
              </a:rPr>
              <a:t>Left dominance</a:t>
            </a:r>
            <a:endParaRPr lang="en-GB" sz="3200">
              <a:solidFill>
                <a:srgbClr val="0000CC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coronary-images\arteries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8392" y="3048000"/>
            <a:ext cx="4773207" cy="3646488"/>
          </a:xfrm>
          <a:prstGeom prst="rect">
            <a:avLst/>
          </a:prstGeom>
          <a:noFill/>
        </p:spPr>
      </p:pic>
      <p:pic>
        <p:nvPicPr>
          <p:cNvPr id="4" name="Picture 2" descr="H:\coronary-images\arteri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827" y="76200"/>
            <a:ext cx="4568163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Right coronary artery (RCA)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>
                <a:latin typeface="Tahoma" pitchFamily="34" charset="0"/>
              </a:rPr>
              <a:t>Arises from right aortic sinus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ahoma" pitchFamily="34" charset="0"/>
              </a:rPr>
              <a:t>Gives off SA nodal, right marginal, AV nodal branch and posterior interventricular branch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ahoma" pitchFamily="34" charset="0"/>
              </a:rPr>
              <a:t>Dominance is decided by which of the two main coronary arteries gives rise the posterior interventricular branch</a:t>
            </a:r>
          </a:p>
          <a:p>
            <a:pPr>
              <a:lnSpc>
                <a:spcPct val="150000"/>
              </a:lnSpc>
            </a:pPr>
            <a:r>
              <a:rPr lang="en-US" sz="2800">
                <a:latin typeface="Tahoma" pitchFamily="34" charset="0"/>
              </a:rPr>
              <a:t>Right dominance 67 %, so most commonly the diaphragmatic surface is supplied by RCA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Area supplied by RCA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Right atrium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Most of right ventricle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Diaphragmatic surface of left ventricle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Posterior 3</a:t>
            </a:r>
            <a:r>
              <a:rPr lang="en-US" sz="2800" baseline="30000">
                <a:latin typeface="Tahoma" pitchFamily="34" charset="0"/>
              </a:rPr>
              <a:t>rd</a:t>
            </a:r>
            <a:r>
              <a:rPr lang="en-US" sz="2800">
                <a:latin typeface="Tahoma" pitchFamily="34" charset="0"/>
              </a:rPr>
              <a:t> of interventricular septum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SA node in 60%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800">
                <a:latin typeface="Tahoma" pitchFamily="34" charset="0"/>
              </a:rPr>
              <a:t>AV node in 80%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Left coronary artery (LCA)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8640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60000"/>
              </a:spcBef>
            </a:pPr>
            <a:r>
              <a:rPr lang="en-US" sz="2800">
                <a:latin typeface="Tahoma" pitchFamily="34" charset="0"/>
              </a:rPr>
              <a:t>Arises from left aortic sinus</a:t>
            </a:r>
          </a:p>
          <a:p>
            <a:pPr>
              <a:lnSpc>
                <a:spcPct val="160000"/>
              </a:lnSpc>
              <a:spcBef>
                <a:spcPct val="60000"/>
              </a:spcBef>
            </a:pPr>
            <a:r>
              <a:rPr lang="en-US" sz="2800">
                <a:latin typeface="Tahoma" pitchFamily="34" charset="0"/>
              </a:rPr>
              <a:t>Divides into two branches early; anterior interventricular and circumflex branches</a:t>
            </a:r>
          </a:p>
          <a:p>
            <a:pPr>
              <a:lnSpc>
                <a:spcPct val="160000"/>
              </a:lnSpc>
              <a:spcBef>
                <a:spcPct val="60000"/>
              </a:spcBef>
            </a:pPr>
            <a:r>
              <a:rPr lang="en-US" sz="2800">
                <a:latin typeface="Tahoma" pitchFamily="34" charset="0"/>
              </a:rPr>
              <a:t>Left dominance 33 %</a:t>
            </a:r>
          </a:p>
          <a:p>
            <a:pPr>
              <a:lnSpc>
                <a:spcPct val="160000"/>
              </a:lnSpc>
              <a:spcBef>
                <a:spcPct val="60000"/>
              </a:spcBef>
            </a:pPr>
            <a:r>
              <a:rPr lang="en-US" sz="2800">
                <a:latin typeface="Tahoma" pitchFamily="34" charset="0"/>
              </a:rPr>
              <a:t>Left marginal artery is a branch of the circumflex artery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Area supplied by LCA</a:t>
            </a:r>
          </a:p>
        </p:txBody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458200" cy="548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Left atrium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Most of left ventricle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Anterior wall of RV adjacent to the LV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Anterior two thirds of interventricular septum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AV bundle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SA node in 40%</a:t>
            </a:r>
          </a:p>
          <a:p>
            <a:pPr>
              <a:lnSpc>
                <a:spcPct val="150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AV node in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400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Mediatinum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81600"/>
          </a:xfrm>
        </p:spPr>
        <p:txBody>
          <a:bodyPr/>
          <a:lstStyle/>
          <a:p>
            <a:pPr>
              <a:spcBef>
                <a:spcPct val="45000"/>
              </a:spcBef>
            </a:pPr>
            <a:r>
              <a:rPr lang="en-US">
                <a:latin typeface="Tahoma" pitchFamily="34" charset="0"/>
                <a:cs typeface="Tahoma" pitchFamily="34" charset="0"/>
              </a:rPr>
              <a:t>Mediastinum is the space between the two lungs</a:t>
            </a:r>
          </a:p>
          <a:p>
            <a:pPr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It is bounded</a:t>
            </a:r>
            <a:r>
              <a:rPr lang="en-US">
                <a:latin typeface="Tahoma" pitchFamily="34" charset="0"/>
                <a:cs typeface="Tahoma" pitchFamily="34" charset="0"/>
              </a:rPr>
              <a:t> </a:t>
            </a:r>
          </a:p>
          <a:p>
            <a:pPr lvl="1"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superiorly by the superior thoracic aperture</a:t>
            </a:r>
          </a:p>
          <a:p>
            <a:pPr lvl="1"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inferiorly by diaphragm</a:t>
            </a:r>
          </a:p>
          <a:p>
            <a:pPr lvl="1"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anteriorly by the manubrium and sternum</a:t>
            </a:r>
          </a:p>
          <a:p>
            <a:pPr lvl="1"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posteriorly by the vertebral column</a:t>
            </a:r>
          </a:p>
          <a:p>
            <a:pPr lvl="1">
              <a:spcBef>
                <a:spcPct val="45000"/>
              </a:spcBef>
            </a:pPr>
            <a:r>
              <a:rPr lang="en-US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laterally by the two lungs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H:\coronary-images\are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25463"/>
            <a:ext cx="7162800" cy="580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Coronary anastomoses</a:t>
            </a:r>
          </a:p>
        </p:txBody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772400" cy="548640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65000"/>
              </a:spcBef>
            </a:pPr>
            <a:r>
              <a:rPr lang="en-US" sz="2800">
                <a:latin typeface="Tahoma" pitchFamily="34" charset="0"/>
              </a:rPr>
              <a:t>Coronary artery branches are end arteries</a:t>
            </a:r>
          </a:p>
          <a:p>
            <a:pPr>
              <a:lnSpc>
                <a:spcPct val="160000"/>
              </a:lnSpc>
              <a:spcBef>
                <a:spcPct val="65000"/>
              </a:spcBef>
            </a:pPr>
            <a:r>
              <a:rPr lang="en-US" sz="2800">
                <a:latin typeface="Tahoma" pitchFamily="34" charset="0"/>
              </a:rPr>
              <a:t>There are anastomoses between branches</a:t>
            </a:r>
          </a:p>
          <a:p>
            <a:pPr lvl="1">
              <a:lnSpc>
                <a:spcPct val="160000"/>
              </a:lnSpc>
              <a:spcBef>
                <a:spcPct val="65000"/>
              </a:spcBef>
            </a:pPr>
            <a:r>
              <a:rPr lang="en-US" sz="2400">
                <a:latin typeface="Tahoma" pitchFamily="34" charset="0"/>
              </a:rPr>
              <a:t>Between posterior and anterior interventricular branches</a:t>
            </a:r>
          </a:p>
          <a:p>
            <a:pPr lvl="1">
              <a:lnSpc>
                <a:spcPct val="160000"/>
              </a:lnSpc>
              <a:spcBef>
                <a:spcPct val="65000"/>
              </a:spcBef>
            </a:pPr>
            <a:r>
              <a:rPr lang="en-US" sz="2400">
                <a:latin typeface="Tahoma" pitchFamily="34" charset="0"/>
              </a:rPr>
              <a:t>Between RCA and circumflex artery</a:t>
            </a:r>
          </a:p>
          <a:p>
            <a:pPr lvl="1">
              <a:lnSpc>
                <a:spcPct val="160000"/>
              </a:lnSpc>
              <a:spcBef>
                <a:spcPct val="65000"/>
              </a:spcBef>
            </a:pPr>
            <a:r>
              <a:rPr lang="en-US" sz="2400">
                <a:latin typeface="Tahoma" pitchFamily="34" charset="0"/>
              </a:rPr>
              <a:t>Between right and left conus arteries</a:t>
            </a:r>
          </a:p>
          <a:p>
            <a:pPr>
              <a:lnSpc>
                <a:spcPct val="160000"/>
              </a:lnSpc>
              <a:spcBef>
                <a:spcPct val="65000"/>
              </a:spcBef>
              <a:buFontTx/>
              <a:buNone/>
            </a:pP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:\coronary-images\are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3238" y="228600"/>
            <a:ext cx="5102225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Coronary anastomoses… cont.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4343400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ct val="65000"/>
              </a:spcBef>
            </a:pPr>
            <a:r>
              <a:rPr lang="en-US" sz="2400">
                <a:latin typeface="Tahoma" pitchFamily="34" charset="0"/>
              </a:rPr>
              <a:t>There are coronary – extracoronary anastomoses at arteriole level. Mostly pericardial vessels are involved.</a:t>
            </a:r>
          </a:p>
          <a:p>
            <a:pPr>
              <a:lnSpc>
                <a:spcPct val="160000"/>
              </a:lnSpc>
              <a:spcBef>
                <a:spcPct val="65000"/>
              </a:spcBef>
            </a:pPr>
            <a:r>
              <a:rPr lang="en-US" sz="2400">
                <a:latin typeface="Tahoma" pitchFamily="34" charset="0"/>
              </a:rPr>
              <a:t>Anastomoses in the interventricular septum and within the posterior wall of the left ventricle are more important than the surface anastomoses</a:t>
            </a:r>
          </a:p>
          <a:p>
            <a:pPr>
              <a:lnSpc>
                <a:spcPct val="160000"/>
              </a:lnSpc>
              <a:spcBef>
                <a:spcPct val="65000"/>
              </a:spcBef>
            </a:pPr>
            <a:endParaRPr lang="en-US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Blood supply of the heart wall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3581400"/>
            <a:ext cx="8534400" cy="30480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400">
                <a:latin typeface="Tahoma" pitchFamily="34" charset="0"/>
              </a:rPr>
              <a:t>Intramuscular, penetrating arteries arising from the coronary arteries connect them to a subendocardial plexus of arteries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n-US" sz="2400">
                <a:latin typeface="Tahoma" pitchFamily="34" charset="0"/>
              </a:rPr>
              <a:t>During systole, due to contractile forces, the blood flow to this plexus stops almost completely</a:t>
            </a:r>
            <a:endParaRPr lang="en-GB" sz="2400">
              <a:latin typeface="Tahoma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1066800"/>
            <a:ext cx="5334000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3663"/>
            <a:ext cx="9144000" cy="48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latin typeface="Tahoma" pitchFamily="34" charset="0"/>
              </a:rPr>
              <a:t>Cardiac veins</a:t>
            </a:r>
            <a:endParaRPr lang="en-GB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ahoma" pitchFamily="34" charset="0"/>
              </a:rPr>
              <a:t>Cardiac veins… cont.</a:t>
            </a:r>
            <a:endParaRPr lang="en-GB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pPr>
              <a:lnSpc>
                <a:spcPct val="95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Main cardiac veins include,</a:t>
            </a:r>
          </a:p>
          <a:p>
            <a:pPr lvl="1">
              <a:lnSpc>
                <a:spcPct val="95000"/>
              </a:lnSpc>
              <a:spcBef>
                <a:spcPct val="55000"/>
              </a:spcBef>
            </a:pPr>
            <a:r>
              <a:rPr lang="en-US" sz="2000">
                <a:latin typeface="Tahoma" pitchFamily="34" charset="0"/>
              </a:rPr>
              <a:t>Great, middle and small cardiac veins</a:t>
            </a:r>
          </a:p>
          <a:p>
            <a:pPr lvl="1">
              <a:lnSpc>
                <a:spcPct val="95000"/>
              </a:lnSpc>
              <a:spcBef>
                <a:spcPct val="55000"/>
              </a:spcBef>
            </a:pPr>
            <a:r>
              <a:rPr lang="en-US" sz="2000">
                <a:latin typeface="Tahoma" pitchFamily="34" charset="0"/>
              </a:rPr>
              <a:t>Oblique vein draining left atrium</a:t>
            </a:r>
          </a:p>
          <a:p>
            <a:pPr lvl="1">
              <a:lnSpc>
                <a:spcPct val="95000"/>
              </a:lnSpc>
              <a:spcBef>
                <a:spcPct val="55000"/>
              </a:spcBef>
            </a:pPr>
            <a:r>
              <a:rPr lang="en-US" sz="2000">
                <a:latin typeface="Tahoma" pitchFamily="34" charset="0"/>
              </a:rPr>
              <a:t>Posterior vein of the left ventricle</a:t>
            </a:r>
          </a:p>
          <a:p>
            <a:pPr lvl="1">
              <a:lnSpc>
                <a:spcPct val="95000"/>
              </a:lnSpc>
              <a:spcBef>
                <a:spcPct val="55000"/>
              </a:spcBef>
            </a:pPr>
            <a:r>
              <a:rPr lang="en-US" sz="2000">
                <a:latin typeface="Tahoma" pitchFamily="34" charset="0"/>
              </a:rPr>
              <a:t>Anterior cardiac veins</a:t>
            </a:r>
          </a:p>
          <a:p>
            <a:pPr>
              <a:lnSpc>
                <a:spcPct val="95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The anterior cardiac veins drain directly into the right atrium</a:t>
            </a:r>
          </a:p>
          <a:p>
            <a:pPr>
              <a:lnSpc>
                <a:spcPct val="95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Other veins drain into the coronary sinus</a:t>
            </a:r>
          </a:p>
          <a:p>
            <a:pPr>
              <a:lnSpc>
                <a:spcPct val="95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Coronary sinus drains into the right atrium</a:t>
            </a:r>
          </a:p>
          <a:p>
            <a:pPr>
              <a:lnSpc>
                <a:spcPct val="95000"/>
              </a:lnSpc>
              <a:spcBef>
                <a:spcPct val="55000"/>
              </a:spcBef>
            </a:pPr>
            <a:r>
              <a:rPr lang="en-US" sz="2400">
                <a:latin typeface="Tahoma" pitchFamily="34" charset="0"/>
              </a:rPr>
              <a:t>Thebesian veins or venae cordis minimae open directly into the respective chambers of the heart</a:t>
            </a:r>
            <a:endParaRPr lang="en-GB" sz="24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  <a:latin typeface="Tahoma" pitchFamily="34" charset="0"/>
              </a:rPr>
              <a:t>Summary of coronary circulation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752600" y="1524000"/>
            <a:ext cx="7159625" cy="1143000"/>
            <a:chOff x="1104" y="960"/>
            <a:chExt cx="4510" cy="720"/>
          </a:xfrm>
        </p:grpSpPr>
        <p:sp>
          <p:nvSpPr>
            <p:cNvPr id="25614" name="Text Box 14"/>
            <p:cNvSpPr txBox="1">
              <a:spLocks noChangeArrowheads="1"/>
            </p:cNvSpPr>
            <p:nvPr/>
          </p:nvSpPr>
          <p:spPr bwMode="auto">
            <a:xfrm>
              <a:off x="2173" y="1296"/>
              <a:ext cx="8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arterioles</a:t>
              </a:r>
            </a:p>
          </p:txBody>
        </p:sp>
        <p:sp>
          <p:nvSpPr>
            <p:cNvPr id="25615" name="Text Box 15"/>
            <p:cNvSpPr txBox="1">
              <a:spLocks noChangeArrowheads="1"/>
            </p:cNvSpPr>
            <p:nvPr/>
          </p:nvSpPr>
          <p:spPr bwMode="auto">
            <a:xfrm>
              <a:off x="3634" y="960"/>
              <a:ext cx="19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extracoronary arteries</a:t>
              </a:r>
            </a:p>
          </p:txBody>
        </p:sp>
        <p:sp>
          <p:nvSpPr>
            <p:cNvPr id="25620" name="AutoShape 20"/>
            <p:cNvSpPr>
              <a:spLocks noChangeArrowheads="1"/>
            </p:cNvSpPr>
            <p:nvPr/>
          </p:nvSpPr>
          <p:spPr bwMode="auto">
            <a:xfrm rot="-729217">
              <a:off x="1104" y="1536"/>
              <a:ext cx="1008" cy="144"/>
            </a:xfrm>
            <a:prstGeom prst="leftRightArrow">
              <a:avLst>
                <a:gd name="adj1" fmla="val 50000"/>
                <a:gd name="adj2" fmla="val 140000"/>
              </a:avLst>
            </a:prstGeom>
            <a:solidFill>
              <a:srgbClr val="FF3300"/>
            </a:solidFill>
            <a:ln w="9525">
              <a:solidFill>
                <a:srgbClr val="FF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Line 21"/>
            <p:cNvSpPr>
              <a:spLocks noChangeShapeType="1"/>
            </p:cNvSpPr>
            <p:nvPr/>
          </p:nvSpPr>
          <p:spPr bwMode="auto">
            <a:xfrm flipH="1">
              <a:off x="3072" y="1200"/>
              <a:ext cx="528" cy="192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76200" y="1524000"/>
            <a:ext cx="2460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coronary arteries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4800" y="2417763"/>
            <a:ext cx="1427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arterioles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3941763" y="6019800"/>
            <a:ext cx="22304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coronary sinus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685800" y="4267200"/>
            <a:ext cx="87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veins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304800" y="3429000"/>
            <a:ext cx="1500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capillaries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52400" y="4724400"/>
            <a:ext cx="2457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(great/middle/small </a:t>
            </a:r>
          </a:p>
          <a:p>
            <a:r>
              <a:rPr lang="en-US" sz="2000">
                <a:latin typeface="Tahoma" pitchFamily="34" charset="0"/>
              </a:rPr>
              <a:t>cardiac veins)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3124200" y="4343400"/>
            <a:ext cx="3155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anterior cardiac veins 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6902450" y="5334000"/>
            <a:ext cx="1860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right atrium </a:t>
            </a: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990600" y="20574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990600" y="29718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18" name="Line 18"/>
          <p:cNvSpPr>
            <a:spLocks noChangeShapeType="1"/>
          </p:cNvSpPr>
          <p:nvPr/>
        </p:nvSpPr>
        <p:spPr bwMode="auto">
          <a:xfrm>
            <a:off x="990600" y="3962400"/>
            <a:ext cx="0" cy="3810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1600200" y="4572000"/>
            <a:ext cx="1447800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rot="908031">
            <a:off x="1257300" y="5792788"/>
            <a:ext cx="2657475" cy="69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V="1">
            <a:off x="6096000" y="5715000"/>
            <a:ext cx="762000" cy="4572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6096000" y="4724400"/>
            <a:ext cx="838200" cy="685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1981200" y="3429000"/>
            <a:ext cx="6553200" cy="457200"/>
            <a:chOff x="1248" y="2160"/>
            <a:chExt cx="4128" cy="288"/>
          </a:xfrm>
        </p:grpSpPr>
        <p:sp>
          <p:nvSpPr>
            <p:cNvPr id="25612" name="Text Box 12"/>
            <p:cNvSpPr txBox="1">
              <a:spLocks noChangeArrowheads="1"/>
            </p:cNvSpPr>
            <p:nvPr/>
          </p:nvSpPr>
          <p:spPr bwMode="auto">
            <a:xfrm>
              <a:off x="2160" y="2160"/>
              <a:ext cx="14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thebesian veins </a:t>
              </a:r>
            </a:p>
          </p:txBody>
        </p:sp>
        <p:sp>
          <p:nvSpPr>
            <p:cNvPr id="25613" name="Text Box 13"/>
            <p:cNvSpPr txBox="1">
              <a:spLocks noChangeArrowheads="1"/>
            </p:cNvSpPr>
            <p:nvPr/>
          </p:nvSpPr>
          <p:spPr bwMode="auto">
            <a:xfrm>
              <a:off x="4102" y="2160"/>
              <a:ext cx="127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latin typeface="Tahoma" pitchFamily="34" charset="0"/>
                </a:rPr>
                <a:t>any chamber </a:t>
              </a:r>
            </a:p>
          </p:txBody>
        </p:sp>
        <p:sp>
          <p:nvSpPr>
            <p:cNvPr id="25622" name="Line 22"/>
            <p:cNvSpPr>
              <a:spLocks noChangeShapeType="1"/>
            </p:cNvSpPr>
            <p:nvPr/>
          </p:nvSpPr>
          <p:spPr bwMode="auto">
            <a:xfrm>
              <a:off x="1248" y="2304"/>
              <a:ext cx="91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627" name="Line 27"/>
            <p:cNvSpPr>
              <a:spLocks noChangeShapeType="1"/>
            </p:cNvSpPr>
            <p:nvPr/>
          </p:nvSpPr>
          <p:spPr bwMode="auto">
            <a:xfrm>
              <a:off x="3648" y="2304"/>
              <a:ext cx="432" cy="0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>
                <a:latin typeface="Tahoma" pitchFamily="34" charset="0"/>
              </a:rPr>
              <a:t>Myocardial Infarction (MI)</a:t>
            </a:r>
            <a:endParaRPr lang="en-GB">
              <a:latin typeface="Tahoma" pitchFamily="34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53340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 sz="2800">
                <a:latin typeface="Tahoma" pitchFamily="34" charset="0"/>
              </a:rPr>
              <a:t>Myocardial death due to sudden loss of blood supply.</a:t>
            </a:r>
          </a:p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 sz="2800">
                <a:latin typeface="Tahoma" pitchFamily="34" charset="0"/>
              </a:rPr>
              <a:t>Result of coronary artery disease and thromboembolsim</a:t>
            </a:r>
          </a:p>
          <a:p>
            <a:pPr>
              <a:lnSpc>
                <a:spcPct val="110000"/>
              </a:lnSpc>
              <a:spcBef>
                <a:spcPct val="80000"/>
              </a:spcBef>
            </a:pPr>
            <a:r>
              <a:rPr lang="en-US" sz="2800">
                <a:latin typeface="Tahoma" pitchFamily="34" charset="0"/>
              </a:rPr>
              <a:t>Common sites of coronary artery occlusion,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>
                <a:latin typeface="Tahoma" pitchFamily="34" charset="0"/>
              </a:rPr>
              <a:t>AIV branch of LCA (40-50%)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>
                <a:latin typeface="Tahoma" pitchFamily="34" charset="0"/>
              </a:rPr>
              <a:t>RCA (30-40%)</a:t>
            </a:r>
          </a:p>
          <a:p>
            <a:pPr lvl="1">
              <a:lnSpc>
                <a:spcPct val="110000"/>
              </a:lnSpc>
              <a:spcBef>
                <a:spcPct val="80000"/>
              </a:spcBef>
            </a:pPr>
            <a:r>
              <a:rPr lang="en-US" sz="2400">
                <a:latin typeface="Tahoma" pitchFamily="34" charset="0"/>
              </a:rPr>
              <a:t>Circumflex branch of LCA (15-20%)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SubdivThora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839200" cy="5821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1010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152400"/>
            <a:ext cx="5556250" cy="6629400"/>
          </a:xfrm>
          <a:prstGeom prst="rect">
            <a:avLst/>
          </a:prstGeom>
          <a:noFill/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3048000" cy="2133600"/>
          </a:xfrm>
        </p:spPr>
        <p:txBody>
          <a:bodyPr/>
          <a:lstStyle/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en-US" sz="3600">
                <a:latin typeface="Tahoma" pitchFamily="34" charset="0"/>
              </a:rPr>
              <a:t>Divisions of the mediastinum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04800" y="3124200"/>
            <a:ext cx="29114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Name the structures present at the plane passing through </a:t>
            </a:r>
            <a:r>
              <a:rPr lang="en-US" dirty="0" err="1">
                <a:solidFill>
                  <a:srgbClr val="FF6600"/>
                </a:solidFill>
              </a:rPr>
              <a:t>sternal</a:t>
            </a:r>
            <a:r>
              <a:rPr lang="en-US" dirty="0">
                <a:solidFill>
                  <a:srgbClr val="FF6600"/>
                </a:solidFill>
              </a:rPr>
              <a:t> angle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mediastinum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716338" cy="6858000"/>
          </a:xfrm>
          <a:prstGeom prst="rect">
            <a:avLst/>
          </a:prstGeo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4391025" y="725488"/>
            <a:ext cx="3400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Superior mediastinum</a:t>
            </a:r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4406900" y="2057400"/>
            <a:ext cx="3197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Inferior mediastinum</a:t>
            </a: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467350" y="3352800"/>
            <a:ext cx="333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Anterior mediastinum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257800" y="4267200"/>
            <a:ext cx="3111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Middle mediastinum</a:t>
            </a:r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5105400" y="5181600"/>
            <a:ext cx="3486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accent2"/>
                </a:solidFill>
              </a:rPr>
              <a:t>Posterior mediastinum</a:t>
            </a:r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 flipV="1">
            <a:off x="3962400" y="1143000"/>
            <a:ext cx="4572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3962400" y="1676400"/>
            <a:ext cx="38100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5029200" y="2514600"/>
            <a:ext cx="7620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4953000" y="2514600"/>
            <a:ext cx="609600" cy="1600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876800" y="2514600"/>
            <a:ext cx="3810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superior m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820738"/>
            <a:ext cx="7086600" cy="5961062"/>
          </a:xfrm>
          <a:prstGeom prst="rect">
            <a:avLst/>
          </a:prstGeom>
          <a:noFill/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066800" y="152400"/>
            <a:ext cx="670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chemeClr val="accent2"/>
                </a:solidFill>
                <a:latin typeface="Tahoma" pitchFamily="34" charset="0"/>
              </a:rPr>
              <a:t>Superior mediastinum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 descr="supmedia-oesophag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754313"/>
            <a:ext cx="4876800" cy="4103687"/>
          </a:xfrm>
          <a:prstGeom prst="rect">
            <a:avLst/>
          </a:prstGeom>
          <a:noFill/>
        </p:spPr>
      </p:pic>
      <p:pic>
        <p:nvPicPr>
          <p:cNvPr id="46082" name="Picture 2" descr="supmedia-trach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00600" cy="4038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1524000" y="228600"/>
            <a:ext cx="541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600">
                <a:solidFill>
                  <a:schemeClr val="accent2"/>
                </a:solidFill>
                <a:latin typeface="Tahoma" pitchFamily="34" charset="0"/>
              </a:rPr>
              <a:t>Superior mediastinum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85800" y="1371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boundaries?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342900" indent="-342900">
              <a:spcBef>
                <a:spcPct val="45000"/>
              </a:spcBef>
              <a:buFontTx/>
              <a:buChar char="•"/>
            </a:pPr>
            <a:r>
              <a:rPr lang="en-US" sz="3200">
                <a:latin typeface="Tahoma" pitchFamily="34" charset="0"/>
                <a:cs typeface="Tahoma" pitchFamily="34" charset="0"/>
              </a:rPr>
              <a:t>What are the contents?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  <a:p>
            <a:pPr marL="742950" lvl="1" indent="-285750">
              <a:spcBef>
                <a:spcPct val="45000"/>
              </a:spcBef>
              <a:buFontTx/>
              <a:buChar char="–"/>
            </a:pPr>
            <a:r>
              <a:rPr lang="en-US" sz="2800">
                <a:latin typeface="Tahoma" pitchFamily="34" charset="0"/>
                <a:cs typeface="Tahoma" pitchFamily="34" charset="0"/>
              </a:rPr>
              <a:t>…………………………………………..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652</Words>
  <Application>Microsoft PowerPoint</Application>
  <PresentationFormat>On-screen Show (4:3)</PresentationFormat>
  <Paragraphs>146</Paragraphs>
  <Slides>38</Slides>
  <Notes>0</Notes>
  <HiddenSlides>2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Default Design</vt:lpstr>
      <vt:lpstr>Mediastinum and Heart</vt:lpstr>
      <vt:lpstr>Mediastinum</vt:lpstr>
      <vt:lpstr>Mediatinum</vt:lpstr>
      <vt:lpstr>Slide 4</vt:lpstr>
      <vt:lpstr>Divisions of the mediastinum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Paravertebral region</vt:lpstr>
      <vt:lpstr>Heart</vt:lpstr>
      <vt:lpstr>Heart…</vt:lpstr>
      <vt:lpstr>Borders of the Heart</vt:lpstr>
      <vt:lpstr>Surfaces of the Heart</vt:lpstr>
      <vt:lpstr>Chambers of the Heart</vt:lpstr>
      <vt:lpstr>Orientation of the Heart &amp; the position of coronary vessels</vt:lpstr>
      <vt:lpstr>Slide 21</vt:lpstr>
      <vt:lpstr>Slide 22</vt:lpstr>
      <vt:lpstr>Slide 23</vt:lpstr>
      <vt:lpstr>Slide 24</vt:lpstr>
      <vt:lpstr>Slide 25</vt:lpstr>
      <vt:lpstr>Right coronary artery (RCA)</vt:lpstr>
      <vt:lpstr>Area supplied by RCA</vt:lpstr>
      <vt:lpstr>Left coronary artery (LCA)</vt:lpstr>
      <vt:lpstr>Area supplied by LCA</vt:lpstr>
      <vt:lpstr>Slide 30</vt:lpstr>
      <vt:lpstr>Coronary anastomoses</vt:lpstr>
      <vt:lpstr>Slide 32</vt:lpstr>
      <vt:lpstr>Coronary anastomoses… cont.</vt:lpstr>
      <vt:lpstr>Blood supply of the heart wall</vt:lpstr>
      <vt:lpstr>Cardiac veins</vt:lpstr>
      <vt:lpstr>Cardiac veins… cont.</vt:lpstr>
      <vt:lpstr>Summary of coronary circulation</vt:lpstr>
      <vt:lpstr>Myocardial Infarction (MI)</vt:lpstr>
    </vt:vector>
  </TitlesOfParts>
  <Company>abc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Thoracic cage, mediastinum</dc:title>
  <dc:creator>Sanjaya Adikari</dc:creator>
  <cp:lastModifiedBy> </cp:lastModifiedBy>
  <cp:revision>48</cp:revision>
  <dcterms:created xsi:type="dcterms:W3CDTF">2006-12-31T16:49:46Z</dcterms:created>
  <dcterms:modified xsi:type="dcterms:W3CDTF">2012-01-27T10:08:27Z</dcterms:modified>
</cp:coreProperties>
</file>