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9" r:id="rId5"/>
    <p:sldId id="259" r:id="rId6"/>
    <p:sldId id="270" r:id="rId7"/>
    <p:sldId id="260" r:id="rId8"/>
    <p:sldId id="262" r:id="rId9"/>
    <p:sldId id="261" r:id="rId10"/>
    <p:sldId id="263" r:id="rId11"/>
    <p:sldId id="264" r:id="rId12"/>
    <p:sldId id="265" r:id="rId13"/>
    <p:sldId id="267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8F12-50D1-4DD3-B150-5CE22FE113E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D24A9-72B6-4C3A-8F33-764B3EC9C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D24A9-72B6-4C3A-8F33-764B3EC9C95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D24A9-72B6-4C3A-8F33-764B3EC9C95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8D1E-3BC0-4B18-B922-6A8D327D1723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0A3-EBE2-4420-B617-4F72FE169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8D1E-3BC0-4B18-B922-6A8D327D1723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0A3-EBE2-4420-B617-4F72FE169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8D1E-3BC0-4B18-B922-6A8D327D1723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0A3-EBE2-4420-B617-4F72FE169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8D1E-3BC0-4B18-B922-6A8D327D1723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0A3-EBE2-4420-B617-4F72FE169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8D1E-3BC0-4B18-B922-6A8D327D1723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0A3-EBE2-4420-B617-4F72FE169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8D1E-3BC0-4B18-B922-6A8D327D1723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0A3-EBE2-4420-B617-4F72FE169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8D1E-3BC0-4B18-B922-6A8D327D1723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0A3-EBE2-4420-B617-4F72FE169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8D1E-3BC0-4B18-B922-6A8D327D1723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0A3-EBE2-4420-B617-4F72FE169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8D1E-3BC0-4B18-B922-6A8D327D1723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0A3-EBE2-4420-B617-4F72FE169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8D1E-3BC0-4B18-B922-6A8D327D1723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0A3-EBE2-4420-B617-4F72FE169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8D1E-3BC0-4B18-B922-6A8D327D1723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0A3-EBE2-4420-B617-4F72FE169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68D1E-3BC0-4B18-B922-6A8D327D1723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4B0A3-EBE2-4420-B617-4F72FE169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Diaphragm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Ajith Sominanda</a:t>
            </a:r>
          </a:p>
          <a:p>
            <a:r>
              <a:rPr lang="en-US" dirty="0" smtClean="0"/>
              <a:t>Department of Anatomy</a:t>
            </a:r>
          </a:p>
          <a:p>
            <a:r>
              <a:rPr lang="en-US" dirty="0" smtClean="0"/>
              <a:t>Faculty of Medicine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Motor:</a:t>
            </a:r>
          </a:p>
          <a:p>
            <a:pPr lvl="3"/>
            <a:r>
              <a:rPr lang="en-US" dirty="0" smtClean="0"/>
              <a:t>Phrenic nerve (C3,4,5)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Sensory (</a:t>
            </a:r>
            <a:r>
              <a:rPr lang="en-US" dirty="0" err="1" smtClean="0"/>
              <a:t>proprioceptive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Costal margin by intercostal nerves</a:t>
            </a:r>
          </a:p>
          <a:p>
            <a:pPr lvl="3"/>
            <a:r>
              <a:rPr lang="en-US" dirty="0" smtClean="0"/>
              <a:t>Central area by phrenic nerves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Inspiration / Breath in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Abdominal straining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812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05000"/>
            <a:ext cx="213489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50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876800"/>
            <a:ext cx="206369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/>
          <a:lstStyle/>
          <a:p>
            <a:r>
              <a:rPr lang="en-US" dirty="0" smtClean="0"/>
              <a:t>Watch the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muscles of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183" t="10417" r="26208" b="11458"/>
          <a:stretch>
            <a:fillRect/>
          </a:stretch>
        </p:blipFill>
        <p:spPr bwMode="auto">
          <a:xfrm>
            <a:off x="1282192" y="1143000"/>
            <a:ext cx="6324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381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Clinical correlation: Level and the area around of the diaphragm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984" t="12500" r="16837" b="10417"/>
          <a:stretch>
            <a:fillRect/>
          </a:stretch>
        </p:blipFill>
        <p:spPr bwMode="auto">
          <a:xfrm>
            <a:off x="228600" y="685800"/>
            <a:ext cx="861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Diaphragmatic hernia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Abnormal opening in the diaphragm specially during birth i.e. congenital </a:t>
            </a:r>
          </a:p>
          <a:p>
            <a:r>
              <a:rPr lang="en-US" dirty="0" smtClean="0"/>
              <a:t>Abdominal contents herniate into thorax causing respiratory problems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52400"/>
            <a:ext cx="82296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Clinical correlation: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Examination of level 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diaphragm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886200"/>
            <a:ext cx="2286000" cy="26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1765" r="5882"/>
          <a:stretch>
            <a:fillRect/>
          </a:stretch>
        </p:blipFill>
        <p:spPr bwMode="auto">
          <a:xfrm>
            <a:off x="6477000" y="3886200"/>
            <a:ext cx="228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3429000" cy="291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u="sng" dirty="0" smtClean="0"/>
              <a:t>Gross structure, function &amp; dysfunction</a:t>
            </a:r>
          </a:p>
          <a:p>
            <a:pPr>
              <a:buNone/>
            </a:pPr>
            <a:r>
              <a:rPr lang="en-US" sz="2000" dirty="0" smtClean="0"/>
              <a:t>1</a:t>
            </a:r>
            <a:r>
              <a:rPr lang="en-US" sz="2000" dirty="0"/>
              <a:t>. Describe </a:t>
            </a:r>
            <a:r>
              <a:rPr lang="en-US" sz="2000" dirty="0">
                <a:solidFill>
                  <a:srgbClr val="FF0000"/>
                </a:solidFill>
              </a:rPr>
              <a:t>the component parts </a:t>
            </a:r>
            <a:r>
              <a:rPr lang="en-US" sz="2000" dirty="0"/>
              <a:t>of the diaphragm and state its functions </a:t>
            </a:r>
          </a:p>
          <a:p>
            <a:pPr>
              <a:buNone/>
            </a:pPr>
            <a:r>
              <a:rPr lang="en-US" sz="2000" dirty="0"/>
              <a:t>2. Describe the </a:t>
            </a:r>
            <a:r>
              <a:rPr lang="en-US" sz="2000" dirty="0">
                <a:solidFill>
                  <a:srgbClr val="FF0000"/>
                </a:solidFill>
              </a:rPr>
              <a:t>nerve supply and blood supply </a:t>
            </a:r>
            <a:r>
              <a:rPr lang="en-US" sz="2000" dirty="0"/>
              <a:t>of the diaphragm </a:t>
            </a:r>
          </a:p>
          <a:p>
            <a:pPr>
              <a:buNone/>
            </a:pPr>
            <a:r>
              <a:rPr lang="en-US" sz="2000" dirty="0"/>
              <a:t>3. State and identify </a:t>
            </a:r>
            <a:r>
              <a:rPr lang="en-US" sz="2000" dirty="0">
                <a:solidFill>
                  <a:srgbClr val="FF0000"/>
                </a:solidFill>
              </a:rPr>
              <a:t>structures passing through </a:t>
            </a:r>
            <a:r>
              <a:rPr lang="en-US" sz="2000" dirty="0"/>
              <a:t>the diaphragm </a:t>
            </a:r>
          </a:p>
          <a:p>
            <a:pPr>
              <a:buNone/>
            </a:pPr>
            <a:r>
              <a:rPr lang="en-US" sz="2000" dirty="0" smtClean="0"/>
              <a:t> 	including </a:t>
            </a:r>
            <a:r>
              <a:rPr lang="en-US" sz="2000" dirty="0"/>
              <a:t>the vertebral levels </a:t>
            </a:r>
          </a:p>
          <a:p>
            <a:pPr>
              <a:buNone/>
            </a:pPr>
            <a:r>
              <a:rPr lang="en-US" sz="2000" dirty="0"/>
              <a:t>4. Use the knowledge of Anatomy in </a:t>
            </a:r>
            <a:r>
              <a:rPr lang="en-US" sz="2000" u="sng" dirty="0"/>
              <a:t>examining the respiratory system </a:t>
            </a:r>
          </a:p>
          <a:p>
            <a:pPr>
              <a:buNone/>
            </a:pPr>
            <a:r>
              <a:rPr lang="en-US" sz="2000" dirty="0"/>
              <a:t>5. State and describe the </a:t>
            </a:r>
            <a:r>
              <a:rPr lang="en-US" sz="2000" u="sng" dirty="0"/>
              <a:t>common clinical problems of the thoracic cavity </a:t>
            </a:r>
          </a:p>
          <a:p>
            <a:pPr>
              <a:buNone/>
            </a:pPr>
            <a:r>
              <a:rPr lang="en-US" sz="2000" dirty="0"/>
              <a:t>6. </a:t>
            </a:r>
            <a:r>
              <a:rPr lang="en-US" sz="2000" u="sng" dirty="0"/>
              <a:t>Clinical correlations</a:t>
            </a:r>
            <a:r>
              <a:rPr lang="en-US" sz="2000" dirty="0"/>
              <a:t> of diaphragm related to respiration </a:t>
            </a:r>
            <a:endParaRPr lang="en-US" sz="2000" b="1" u="sng" dirty="0"/>
          </a:p>
          <a:p>
            <a:pPr>
              <a:buNone/>
            </a:pPr>
            <a:endParaRPr lang="en-US" sz="2000" u="sng" dirty="0" smtClean="0"/>
          </a:p>
          <a:p>
            <a:pPr>
              <a:buNone/>
            </a:pPr>
            <a:r>
              <a:rPr lang="en-US" sz="2000" u="sng" dirty="0" smtClean="0"/>
              <a:t>Development </a:t>
            </a:r>
            <a:endParaRPr lang="en-US" sz="2000" u="sng" dirty="0"/>
          </a:p>
          <a:p>
            <a:pPr>
              <a:buNone/>
            </a:pPr>
            <a:r>
              <a:rPr lang="en-US" sz="2000" dirty="0"/>
              <a:t>1. Development of the respiratory system and associated </a:t>
            </a:r>
            <a:r>
              <a:rPr lang="en-US" sz="2000" dirty="0" smtClean="0"/>
              <a:t>developmental abnormalities 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2. Describe the development of the diaphragm including its congenital abnormalities 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Diaphragm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572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Fibromuscular</a:t>
            </a:r>
            <a:r>
              <a:rPr lang="en-US" dirty="0" smtClean="0"/>
              <a:t> / </a:t>
            </a:r>
            <a:r>
              <a:rPr lang="en-US" dirty="0" err="1" smtClean="0">
                <a:solidFill>
                  <a:srgbClr val="FF0000"/>
                </a:solidFill>
              </a:rPr>
              <a:t>musculo</a:t>
            </a:r>
            <a:r>
              <a:rPr lang="en-US" dirty="0" smtClean="0">
                <a:solidFill>
                  <a:srgbClr val="FF0000"/>
                </a:solidFill>
              </a:rPr>
              <a:t>-tendinous structure </a:t>
            </a:r>
            <a:r>
              <a:rPr lang="en-US" dirty="0" smtClean="0"/>
              <a:t>that separates the thoracic cavity from the abdominal cavity.</a:t>
            </a:r>
          </a:p>
          <a:p>
            <a:r>
              <a:rPr lang="en-US" dirty="0" smtClean="0"/>
              <a:t>Main function is </a:t>
            </a:r>
            <a:r>
              <a:rPr lang="en-US" dirty="0" smtClean="0">
                <a:solidFill>
                  <a:srgbClr val="FF0000"/>
                </a:solidFill>
              </a:rPr>
              <a:t>inspiration</a:t>
            </a:r>
          </a:p>
          <a:p>
            <a:r>
              <a:rPr lang="en-US" dirty="0" smtClean="0"/>
              <a:t>Developed from inner (transversus) layer of body wall muscles</a:t>
            </a:r>
          </a:p>
        </p:txBody>
      </p:sp>
      <p:pic>
        <p:nvPicPr>
          <p:cNvPr id="1028" name="Picture 4" descr="C:\Users\www\Documents\Teaching\grays images\AllImages\F66122-004-f003.jpg"/>
          <p:cNvPicPr>
            <a:picLocks noChangeAspect="1" noChangeArrowheads="1"/>
          </p:cNvPicPr>
          <p:nvPr/>
        </p:nvPicPr>
        <p:blipFill>
          <a:blip r:embed="rId2"/>
          <a:srcRect b="4464"/>
          <a:stretch>
            <a:fillRect/>
          </a:stretch>
        </p:blipFill>
        <p:spPr bwMode="auto">
          <a:xfrm>
            <a:off x="381000" y="4114800"/>
            <a:ext cx="2895600" cy="2458962"/>
          </a:xfrm>
          <a:prstGeom prst="rect">
            <a:avLst/>
          </a:prstGeom>
          <a:noFill/>
        </p:spPr>
      </p:pic>
      <p:pic>
        <p:nvPicPr>
          <p:cNvPr id="7" name="Picture 2" descr="C:\Users\www\Documents\Teaching\grays images\AllImages\F66122-003-f008.jpg"/>
          <p:cNvPicPr>
            <a:picLocks noChangeAspect="1" noChangeArrowheads="1"/>
          </p:cNvPicPr>
          <p:nvPr/>
        </p:nvPicPr>
        <p:blipFill>
          <a:blip r:embed="rId3"/>
          <a:srcRect b="5000"/>
          <a:stretch>
            <a:fillRect/>
          </a:stretch>
        </p:blipFill>
        <p:spPr bwMode="auto">
          <a:xfrm>
            <a:off x="0" y="914400"/>
            <a:ext cx="3505200" cy="3133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diaphragms in human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Floor of the mouth – Oral diaphragm</a:t>
            </a:r>
          </a:p>
          <a:p>
            <a:r>
              <a:rPr lang="en-US" dirty="0" smtClean="0"/>
              <a:t>Thoracic diaphragm- The diaphragm</a:t>
            </a:r>
          </a:p>
          <a:p>
            <a:r>
              <a:rPr lang="en-US" dirty="0" smtClean="0"/>
              <a:t>Floor of the pelvis – Pelvic diaphragm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 algn="l"/>
            <a:r>
              <a:rPr lang="en-US" dirty="0" smtClean="0"/>
              <a:t>Components</a:t>
            </a:r>
            <a:br>
              <a:rPr lang="en-US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pic>
        <p:nvPicPr>
          <p:cNvPr id="4" name="Picture 4" descr="C:\Users\www\Documents\Teaching\grays images\AllImages\F66122-004-f116.jpg"/>
          <p:cNvPicPr>
            <a:picLocks noChangeAspect="1" noChangeArrowheads="1"/>
          </p:cNvPicPr>
          <p:nvPr/>
        </p:nvPicPr>
        <p:blipFill>
          <a:blip r:embed="rId3"/>
          <a:srcRect b="3030"/>
          <a:stretch>
            <a:fillRect/>
          </a:stretch>
        </p:blipFill>
        <p:spPr bwMode="auto">
          <a:xfrm>
            <a:off x="3276600" y="2362200"/>
            <a:ext cx="4334415" cy="2895600"/>
          </a:xfrm>
          <a:prstGeom prst="rect">
            <a:avLst/>
          </a:prstGeom>
          <a:noFill/>
        </p:spPr>
      </p:pic>
      <p:pic>
        <p:nvPicPr>
          <p:cNvPr id="6" name="Picture 2" descr="C:\Users\www\Documents\Teaching\grays images\AllImages\F66122-003-f008.jpg"/>
          <p:cNvPicPr>
            <a:picLocks noChangeAspect="1" noChangeArrowheads="1"/>
          </p:cNvPicPr>
          <p:nvPr/>
        </p:nvPicPr>
        <p:blipFill>
          <a:blip r:embed="rId4"/>
          <a:srcRect b="5000"/>
          <a:stretch>
            <a:fillRect/>
          </a:stretch>
        </p:blipFill>
        <p:spPr bwMode="auto">
          <a:xfrm>
            <a:off x="0" y="1981200"/>
            <a:ext cx="3505200" cy="3133171"/>
          </a:xfrm>
          <a:prstGeom prst="rect">
            <a:avLst/>
          </a:prstGeom>
          <a:noFill/>
        </p:spPr>
      </p:pic>
      <p:grpSp>
        <p:nvGrpSpPr>
          <p:cNvPr id="50" name="Group 49"/>
          <p:cNvGrpSpPr/>
          <p:nvPr/>
        </p:nvGrpSpPr>
        <p:grpSpPr>
          <a:xfrm>
            <a:off x="533400" y="1524000"/>
            <a:ext cx="3505200" cy="1676400"/>
            <a:chOff x="533400" y="1524000"/>
            <a:chExt cx="3505200" cy="1676400"/>
          </a:xfrm>
        </p:grpSpPr>
        <p:sp>
          <p:nvSpPr>
            <p:cNvPr id="5" name="TextBox 4"/>
            <p:cNvSpPr txBox="1"/>
            <p:nvPr/>
          </p:nvSpPr>
          <p:spPr>
            <a:xfrm>
              <a:off x="533400" y="1524000"/>
              <a:ext cx="35052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Domes or Cupola of diaphragm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6200000" flipH="1">
              <a:off x="1485900" y="2247900"/>
              <a:ext cx="1295400" cy="609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876300" y="2247900"/>
              <a:ext cx="121920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295400" y="1634840"/>
            <a:ext cx="6458600" cy="2022760"/>
            <a:chOff x="1295400" y="1634840"/>
            <a:chExt cx="6458600" cy="2022760"/>
          </a:xfrm>
        </p:grpSpPr>
        <p:cxnSp>
          <p:nvCxnSpPr>
            <p:cNvPr id="34" name="Straight Arrow Connector 33"/>
            <p:cNvCxnSpPr/>
            <p:nvPr/>
          </p:nvCxnSpPr>
          <p:spPr>
            <a:xfrm rot="16200000" flipH="1">
              <a:off x="5105400" y="2667000"/>
              <a:ext cx="1600200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1295400" y="1634840"/>
              <a:ext cx="6458600" cy="2022760"/>
              <a:chOff x="1295400" y="1634840"/>
              <a:chExt cx="6458600" cy="202276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rot="10800000" flipV="1">
                <a:off x="1295400" y="1981200"/>
                <a:ext cx="4495800" cy="1219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10800000" flipV="1">
                <a:off x="2057400" y="1981200"/>
                <a:ext cx="3810000" cy="1295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5400000">
                <a:off x="4419600" y="2209800"/>
                <a:ext cx="1676400" cy="1219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rot="5400000">
                <a:off x="4914900" y="2324100"/>
                <a:ext cx="1219200" cy="533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4495800" y="1634840"/>
                <a:ext cx="3258200" cy="3693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Tendinous part (central tendon)x</a:t>
                </a:r>
                <a:endParaRPr lang="en-US" dirty="0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381000" y="3733800"/>
            <a:ext cx="3962400" cy="1969532"/>
            <a:chOff x="381000" y="3733800"/>
            <a:chExt cx="3962400" cy="1969532"/>
          </a:xfrm>
        </p:grpSpPr>
        <p:cxnSp>
          <p:nvCxnSpPr>
            <p:cNvPr id="20" name="Straight Arrow Connector 19"/>
            <p:cNvCxnSpPr/>
            <p:nvPr/>
          </p:nvCxnSpPr>
          <p:spPr>
            <a:xfrm rot="16200000" flipV="1">
              <a:off x="266700" y="4457700"/>
              <a:ext cx="1600200" cy="152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028700" y="3848100"/>
              <a:ext cx="1600200" cy="1371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1143000" y="3962400"/>
              <a:ext cx="3200400" cy="1371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381000" y="5334000"/>
              <a:ext cx="1499128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/>
                <a:t>Muscular part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09600" y="4114800"/>
            <a:ext cx="2299091" cy="2350532"/>
            <a:chOff x="609600" y="4114800"/>
            <a:chExt cx="2299091" cy="2350532"/>
          </a:xfrm>
        </p:grpSpPr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1028700" y="4686300"/>
              <a:ext cx="1981200" cy="1143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6200000" flipV="1">
              <a:off x="190500" y="4991100"/>
              <a:ext cx="2057400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609600" y="6096000"/>
              <a:ext cx="2299091" cy="3693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/>
                <a:t>Base of the diaphragm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 algn="l"/>
            <a:r>
              <a:rPr lang="en-US" dirty="0" smtClean="0"/>
              <a:t>Components</a:t>
            </a:r>
            <a:br>
              <a:rPr lang="en-US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pic>
        <p:nvPicPr>
          <p:cNvPr id="4" name="Picture 4" descr="C:\Users\www\Documents\Teaching\grays images\AllImages\F66122-004-f116.jpg"/>
          <p:cNvPicPr>
            <a:picLocks noChangeAspect="1" noChangeArrowheads="1"/>
          </p:cNvPicPr>
          <p:nvPr/>
        </p:nvPicPr>
        <p:blipFill>
          <a:blip r:embed="rId3"/>
          <a:srcRect b="3030"/>
          <a:stretch>
            <a:fillRect/>
          </a:stretch>
        </p:blipFill>
        <p:spPr bwMode="auto">
          <a:xfrm>
            <a:off x="1981200" y="2438400"/>
            <a:ext cx="433441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Attachments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Xiphoid</a:t>
            </a:r>
            <a:r>
              <a:rPr lang="en-US" sz="2400" dirty="0" smtClean="0"/>
              <a:t> process anteriorly (T8-T9)</a:t>
            </a:r>
          </a:p>
          <a:p>
            <a:r>
              <a:rPr lang="en-US" sz="2400" dirty="0" smtClean="0"/>
              <a:t>Costal margin of the thoracic wall</a:t>
            </a:r>
          </a:p>
          <a:p>
            <a:r>
              <a:rPr lang="en-US" sz="2400" dirty="0" smtClean="0"/>
              <a:t>Ends of ribs XI and XII;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Ligaments &amp; crura</a:t>
            </a:r>
            <a:r>
              <a:rPr lang="en-US" sz="2400" dirty="0" smtClean="0"/>
              <a:t> that span across structures of the posterior abdominal wall </a:t>
            </a:r>
          </a:p>
          <a:p>
            <a:r>
              <a:rPr lang="en-US" sz="2400" dirty="0" smtClean="0"/>
              <a:t>Vertebrae of the lumbar region.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334000"/>
            <a:ext cx="2667000" cy="861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Median arcuate ligament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Medial arcuate ligaments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Lateral arcuate ligaments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www\Documents\Teaching\grays images\AllImages\F66122-004-f116.jpg"/>
          <p:cNvPicPr>
            <a:picLocks noChangeAspect="1" noChangeArrowheads="1"/>
          </p:cNvPicPr>
          <p:nvPr/>
        </p:nvPicPr>
        <p:blipFill>
          <a:blip r:embed="rId2"/>
          <a:srcRect b="3030"/>
          <a:stretch>
            <a:fillRect/>
          </a:stretch>
        </p:blipFill>
        <p:spPr bwMode="auto">
          <a:xfrm>
            <a:off x="-1" y="838200"/>
            <a:ext cx="4334415" cy="2895600"/>
          </a:xfrm>
          <a:prstGeom prst="rect">
            <a:avLst/>
          </a:prstGeom>
          <a:noFill/>
        </p:spPr>
      </p:pic>
      <p:pic>
        <p:nvPicPr>
          <p:cNvPr id="2053" name="Picture 5" descr="C:\Users\www\Documents\Teaching\grays images\AllImages\F66122-004-f117.jpg"/>
          <p:cNvPicPr>
            <a:picLocks noChangeAspect="1" noChangeArrowheads="1"/>
          </p:cNvPicPr>
          <p:nvPr/>
        </p:nvPicPr>
        <p:blipFill>
          <a:blip r:embed="rId3"/>
          <a:srcRect b="4762"/>
          <a:stretch>
            <a:fillRect/>
          </a:stretch>
        </p:blipFill>
        <p:spPr bwMode="auto">
          <a:xfrm>
            <a:off x="228600" y="3810000"/>
            <a:ext cx="3810000" cy="3084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Structures pass 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C:\Users\www\Documents\Teaching\grays images\AllImages\F66122-004-f116.jpg"/>
          <p:cNvPicPr>
            <a:picLocks noChangeAspect="1" noChangeArrowheads="1"/>
          </p:cNvPicPr>
          <p:nvPr/>
        </p:nvPicPr>
        <p:blipFill>
          <a:blip r:embed="rId2"/>
          <a:srcRect b="3030"/>
          <a:stretch>
            <a:fillRect/>
          </a:stretch>
        </p:blipFill>
        <p:spPr bwMode="auto">
          <a:xfrm>
            <a:off x="457200" y="1752600"/>
            <a:ext cx="6957877" cy="46482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5791200" y="2819400"/>
            <a:ext cx="1828800" cy="1066800"/>
            <a:chOff x="5791200" y="2819400"/>
            <a:chExt cx="1828800" cy="1066800"/>
          </a:xfrm>
        </p:grpSpPr>
        <p:sp>
          <p:nvSpPr>
            <p:cNvPr id="6" name="Oval 5"/>
            <p:cNvSpPr/>
            <p:nvPr/>
          </p:nvSpPr>
          <p:spPr>
            <a:xfrm>
              <a:off x="5791200" y="2819400"/>
              <a:ext cx="1828800" cy="10668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00800" y="2819400"/>
              <a:ext cx="617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T10</a:t>
              </a:r>
            </a:p>
            <a:p>
              <a:endParaRPr lang="en-US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66800" y="1371600"/>
            <a:ext cx="1828800" cy="1066800"/>
            <a:chOff x="1066800" y="1371600"/>
            <a:chExt cx="1828800" cy="1066800"/>
          </a:xfrm>
        </p:grpSpPr>
        <p:sp>
          <p:nvSpPr>
            <p:cNvPr id="5" name="Oval 4"/>
            <p:cNvSpPr/>
            <p:nvPr/>
          </p:nvSpPr>
          <p:spPr>
            <a:xfrm>
              <a:off x="1066800" y="1371600"/>
              <a:ext cx="1828800" cy="10668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69621" y="1371600"/>
              <a:ext cx="4138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FF0000"/>
                  </a:solidFill>
                </a:rPr>
                <a:t>T8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66800" y="5029200"/>
            <a:ext cx="1828800" cy="762000"/>
            <a:chOff x="5943600" y="2971800"/>
            <a:chExt cx="1828800" cy="762000"/>
          </a:xfrm>
        </p:grpSpPr>
        <p:sp>
          <p:nvSpPr>
            <p:cNvPr id="11" name="Oval 10"/>
            <p:cNvSpPr/>
            <p:nvPr/>
          </p:nvSpPr>
          <p:spPr>
            <a:xfrm>
              <a:off x="5943600" y="2971800"/>
              <a:ext cx="1828800" cy="762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77000" y="2971800"/>
              <a:ext cx="617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T12</a:t>
              </a:r>
            </a:p>
            <a:p>
              <a:endParaRPr lang="en-US" b="1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5791200" y="3886200"/>
            <a:ext cx="18288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Costal margin: </a:t>
            </a:r>
          </a:p>
          <a:p>
            <a:pPr marL="514350" indent="-514350">
              <a:buNone/>
            </a:pPr>
            <a:r>
              <a:rPr lang="en-US" dirty="0" smtClean="0"/>
              <a:t>				lower five intercostal and subcostal </a:t>
            </a:r>
          </a:p>
          <a:p>
            <a:pPr>
              <a:buNone/>
            </a:pPr>
            <a:r>
              <a:rPr lang="en-US" dirty="0" smtClean="0"/>
              <a:t>				arteries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Muscle fibers arising from crura:</a:t>
            </a:r>
          </a:p>
          <a:p>
            <a:pPr>
              <a:buNone/>
            </a:pPr>
            <a:r>
              <a:rPr lang="en-US" dirty="0" smtClean="0"/>
              <a:t>				Left &amp; right inferior phrenic arteries from abdominal 			aorta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Other contributions: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dirty="0" err="1" smtClean="0"/>
              <a:t>pericardiacophrenic</a:t>
            </a:r>
            <a:r>
              <a:rPr lang="en-US" dirty="0" smtClean="0"/>
              <a:t> &amp; </a:t>
            </a:r>
            <a:r>
              <a:rPr lang="en-US" dirty="0" err="1" smtClean="0"/>
              <a:t>musculophrenic</a:t>
            </a:r>
            <a:r>
              <a:rPr lang="en-US" dirty="0" smtClean="0"/>
              <a:t> from 				internal thoracic artery</a:t>
            </a:r>
          </a:p>
          <a:p>
            <a:pPr>
              <a:buNone/>
            </a:pPr>
            <a:r>
              <a:rPr lang="en-US" dirty="0" smtClean="0"/>
              <a:t>				superior phrenic from thoracic aorta</a:t>
            </a:r>
          </a:p>
          <a:p>
            <a:pPr>
              <a:buNone/>
            </a:pPr>
            <a:r>
              <a:rPr lang="en-US" dirty="0" smtClean="0"/>
              <a:t>				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263</Words>
  <Application>Microsoft Office PowerPoint</Application>
  <PresentationFormat>On-screen Show (4:3)</PresentationFormat>
  <Paragraphs>79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Diaphragm</vt:lpstr>
      <vt:lpstr>Objectives</vt:lpstr>
      <vt:lpstr>What is the Diaphragm</vt:lpstr>
      <vt:lpstr>Other diaphragms in human body</vt:lpstr>
      <vt:lpstr>Components  </vt:lpstr>
      <vt:lpstr>Components  </vt:lpstr>
      <vt:lpstr>Attachments</vt:lpstr>
      <vt:lpstr>Structures pass through</vt:lpstr>
      <vt:lpstr>Blood supply</vt:lpstr>
      <vt:lpstr>Nerve supply</vt:lpstr>
      <vt:lpstr>Actions</vt:lpstr>
      <vt:lpstr>Watch the video</vt:lpstr>
      <vt:lpstr>Accessory muscles of respiration</vt:lpstr>
      <vt:lpstr>Clinical correlation: Level and the area around of the diaphragm</vt:lpstr>
      <vt:lpstr>Diaphragmatic hernia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www</dc:creator>
  <cp:lastModifiedBy>www</cp:lastModifiedBy>
  <cp:revision>43</cp:revision>
  <dcterms:created xsi:type="dcterms:W3CDTF">2012-01-11T04:42:22Z</dcterms:created>
  <dcterms:modified xsi:type="dcterms:W3CDTF">2012-01-24T04:28:07Z</dcterms:modified>
</cp:coreProperties>
</file>