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77" r:id="rId5"/>
    <p:sldId id="278" r:id="rId6"/>
    <p:sldId id="279" r:id="rId7"/>
    <p:sldId id="260" r:id="rId8"/>
    <p:sldId id="261" r:id="rId9"/>
    <p:sldId id="259"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330" autoAdjust="0"/>
    <p:restoredTop sz="94660"/>
  </p:normalViewPr>
  <p:slideViewPr>
    <p:cSldViewPr>
      <p:cViewPr varScale="1">
        <p:scale>
          <a:sx n="101" d="100"/>
          <a:sy n="101" d="100"/>
        </p:scale>
        <p:origin x="-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FC28F-2569-426F-829F-5F243BC7059A}" type="datetimeFigureOut">
              <a:rPr lang="en-US" smtClean="0"/>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083C7F-9B60-4243-AC44-4BC8C3163E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E083C7F-9B60-4243-AC44-4BC8C3163E9D}"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none"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83C7F-9B60-4243-AC44-4BC8C3163E9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E083C7F-9B60-4243-AC44-4BC8C3163E9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692908-BC3D-40FC-B74E-8D47A25683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92908-BC3D-40FC-B74E-8D47A25683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92908-BC3D-40FC-B74E-8D47A25683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1825AD-337F-46AE-B45A-989EDA6E118F}" type="datetimeFigureOut">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692908-BC3D-40FC-B74E-8D47A256831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1825AD-337F-46AE-B45A-989EDA6E118F}" type="datetimeFigureOut">
              <a:rPr lang="en-US" smtClean="0"/>
              <a:pPr/>
              <a:t>10/18/2011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692908-BC3D-40FC-B74E-8D47A256831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lm.nih.gov/medlineplus/ency/article/003449.ht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nlm.nih.gov/medlineplus/ency/article/002955.ht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nlm.nih.gov/medlineplus/ency/article/003069.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nlm.nih.gov/medlineplus/ency/article/000819.ht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nlm.nih.gov/medlineplus/ency/article/000033.htm" TargetMode="External"/><Relationship Id="rId4" Type="http://schemas.openxmlformats.org/officeDocument/2006/relationships/hyperlink" Target="http://www.nlm.nih.gov/medlineplus/ency/article/000817.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nlm.nih.gov/medlineplus/ency/article/000845.htm" TargetMode="External"/><Relationship Id="rId3" Type="http://schemas.openxmlformats.org/officeDocument/2006/relationships/hyperlink" Target="http://www.nlm.nih.gov/medlineplus/ency/article/003211.htm" TargetMode="External"/><Relationship Id="rId7" Type="http://schemas.openxmlformats.org/officeDocument/2006/relationships/hyperlink" Target="http://www.nlm.nih.gov/medlineplus/ency/article/003220.ht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nlm.nih.gov/medlineplus/ency/article/003205.htm" TargetMode="External"/><Relationship Id="rId5" Type="http://schemas.openxmlformats.org/officeDocument/2006/relationships/hyperlink" Target="http://www.nlm.nih.gov/medlineplus/ency/article/003093.htm" TargetMode="External"/><Relationship Id="rId4" Type="http://schemas.openxmlformats.org/officeDocument/2006/relationships/hyperlink" Target="http://www.nlm.nih.gov/medlineplus/ency/article/003092.htm" TargetMode="External"/><Relationship Id="rId9" Type="http://schemas.openxmlformats.org/officeDocument/2006/relationships/hyperlink" Target="http://www.nlm.nih.gov/medlineplus/ency/article/003081.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nlm.nih.gov/medlineplus/ency/article/001101.htm" TargetMode="External"/><Relationship Id="rId7" Type="http://schemas.openxmlformats.org/officeDocument/2006/relationships/hyperlink" Target="http://www.nlm.nih.gov/medlineplus/ency/article/000846.ht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nlm.nih.gov/medlineplus/ency/article/000845.htm" TargetMode="External"/><Relationship Id="rId5" Type="http://schemas.openxmlformats.org/officeDocument/2006/relationships/hyperlink" Target="http://www.nlm.nih.gov/medlineplus/ency/article/000140.htm" TargetMode="External"/><Relationship Id="rId4" Type="http://schemas.openxmlformats.org/officeDocument/2006/relationships/hyperlink" Target="http://www.nlm.nih.gov/medlineplus/ency/article/007278.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ANAPHYLAXIS</a:t>
            </a:r>
            <a:endParaRPr lang="en-US" dirty="0"/>
          </a:p>
        </p:txBody>
      </p:sp>
      <p:sp>
        <p:nvSpPr>
          <p:cNvPr id="3" name="Subtitle 2"/>
          <p:cNvSpPr>
            <a:spLocks noGrp="1"/>
          </p:cNvSpPr>
          <p:nvPr>
            <p:ph type="subTitle" idx="1"/>
          </p:nvPr>
        </p:nvSpPr>
        <p:spPr/>
        <p:txBody>
          <a:bodyPr/>
          <a:lstStyle/>
          <a:p>
            <a:r>
              <a:rPr lang="en-US" dirty="0" smtClean="0"/>
              <a:t>LAKSHMAN KARALLIEDDE</a:t>
            </a:r>
          </a:p>
          <a:p>
            <a:r>
              <a:rPr lang="en-US" dirty="0" smtClean="0"/>
              <a:t>OCTOBER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807" y="914400"/>
            <a:ext cx="8001000" cy="3416320"/>
          </a:xfrm>
          <a:prstGeom prst="rect">
            <a:avLst/>
          </a:prstGeom>
        </p:spPr>
        <p:txBody>
          <a:bodyPr wrap="square">
            <a:spAutoFit/>
          </a:bodyPr>
          <a:lstStyle/>
          <a:p>
            <a:r>
              <a:rPr lang="en-US" b="1" dirty="0" smtClean="0">
                <a:solidFill>
                  <a:srgbClr val="C00000"/>
                </a:solidFill>
              </a:rPr>
              <a:t>DO NOT</a:t>
            </a:r>
            <a:r>
              <a:rPr lang="en-US" dirty="0" smtClean="0">
                <a:solidFill>
                  <a:srgbClr val="C00000"/>
                </a:solidFill>
              </a:rPr>
              <a:t>: -</a:t>
            </a:r>
            <a:endParaRPr lang="en-US" dirty="0" smtClean="0">
              <a:solidFill>
                <a:srgbClr val="C00000"/>
              </a:solidFill>
            </a:endParaRPr>
          </a:p>
          <a:p>
            <a:pPr lvl="0"/>
            <a:r>
              <a:rPr lang="en-US" dirty="0" smtClean="0">
                <a:latin typeface="Arial" pitchFamily="34" charset="0"/>
                <a:cs typeface="Arial" pitchFamily="34" charset="0"/>
              </a:rPr>
              <a:t>Assume </a:t>
            </a:r>
            <a:r>
              <a:rPr lang="en-US" dirty="0" smtClean="0">
                <a:latin typeface="Arial" pitchFamily="34" charset="0"/>
                <a:cs typeface="Arial" pitchFamily="34" charset="0"/>
              </a:rPr>
              <a:t>that any allergy shots the person has already received will provide complete protection.</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Place a pillow under the person's head if he or she is having trouble breathing. This can block the airways.</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Give the person anything by mouth if the person is having trouble breathing.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Paramedics or physicians may place a tube through the nose or mouth into the airways (</a:t>
            </a:r>
            <a:r>
              <a:rPr lang="en-US" dirty="0" smtClean="0">
                <a:latin typeface="Arial" pitchFamily="34" charset="0"/>
                <a:cs typeface="Arial" pitchFamily="34" charset="0"/>
                <a:hlinkClick r:id="rId3"/>
              </a:rPr>
              <a:t>endotracheal intubation</a:t>
            </a:r>
            <a:r>
              <a:rPr lang="en-US" dirty="0" smtClean="0">
                <a:latin typeface="Arial" pitchFamily="34" charset="0"/>
                <a:cs typeface="Arial" pitchFamily="34" charset="0"/>
              </a:rPr>
              <a:t>) or perform emergency surgery to place a tube directly into the trachea (</a:t>
            </a:r>
            <a:r>
              <a:rPr lang="en-US" dirty="0" smtClean="0">
                <a:latin typeface="Arial" pitchFamily="34" charset="0"/>
                <a:cs typeface="Arial" pitchFamily="34" charset="0"/>
                <a:hlinkClick r:id="rId4"/>
              </a:rPr>
              <a:t>tracheostomy</a:t>
            </a:r>
            <a:r>
              <a:rPr lang="en-US" dirty="0" smtClean="0">
                <a:latin typeface="Arial" pitchFamily="34" charset="0"/>
                <a:cs typeface="Arial" pitchFamily="34" charset="0"/>
              </a:rPr>
              <a:t> or cricothyrotomy).</a:t>
            </a:r>
          </a:p>
        </p:txBody>
      </p:sp>
      <p:sp>
        <p:nvSpPr>
          <p:cNvPr id="3" name="Rectangle 2"/>
          <p:cNvSpPr/>
          <p:nvPr/>
        </p:nvSpPr>
        <p:spPr>
          <a:xfrm rot="10800000" flipV="1">
            <a:off x="276807" y="4614713"/>
            <a:ext cx="8534400" cy="2031325"/>
          </a:xfrm>
          <a:prstGeom prst="rect">
            <a:avLst/>
          </a:prstGeom>
        </p:spPr>
        <p:txBody>
          <a:bodyPr wrap="square">
            <a:spAutoFit/>
          </a:bodyPr>
          <a:lstStyle/>
          <a:p>
            <a:pPr lvl="0"/>
            <a:r>
              <a:rPr lang="en-US" b="1" dirty="0" smtClean="0">
                <a:solidFill>
                  <a:srgbClr val="C00000"/>
                </a:solidFill>
              </a:rPr>
              <a:t>DO : -</a:t>
            </a:r>
            <a:endParaRPr lang="en-US" b="1" dirty="0" smtClean="0">
              <a:solidFill>
                <a:srgbClr val="C00000"/>
              </a:solidFill>
            </a:endParaRPr>
          </a:p>
          <a:p>
            <a:pPr marL="342900" lvl="0" indent="-342900">
              <a:buAutoNum type="arabicPeriod"/>
            </a:pPr>
            <a:r>
              <a:rPr lang="en-US" dirty="0" smtClean="0">
                <a:latin typeface="Arial" pitchFamily="34" charset="0"/>
                <a:cs typeface="Arial" pitchFamily="34" charset="0"/>
              </a:rPr>
              <a:t>Take steps to prevent shock. </a:t>
            </a:r>
          </a:p>
          <a:p>
            <a:pPr marL="342900" lvl="0" indent="-342900">
              <a:buAutoNum type="arabicPeriod" startAt="2"/>
            </a:pPr>
            <a:r>
              <a:rPr lang="en-US" dirty="0" smtClean="0">
                <a:latin typeface="Arial" pitchFamily="34" charset="0"/>
                <a:cs typeface="Arial" pitchFamily="34" charset="0"/>
              </a:rPr>
              <a:t>Have the person lie flat, raise the person's feet about 12 inches (Do NOT place the person in this position if a head, neck, back, or leg injury is suspected or if it causes discomfort.</a:t>
            </a:r>
          </a:p>
          <a:p>
            <a:pPr marL="342900" lvl="0" indent="-342900">
              <a:buAutoNum type="arabicPeriod" startAt="2"/>
            </a:pPr>
            <a:r>
              <a:rPr lang="en-US" dirty="0" smtClean="0">
                <a:latin typeface="Arial" pitchFamily="34" charset="0"/>
                <a:cs typeface="Arial" pitchFamily="34" charset="0"/>
              </a:rPr>
              <a:t>Cover with coat or blanket. </a:t>
            </a:r>
          </a:p>
          <a:p>
            <a:pPr marL="342900" lvl="0" indent="-342900"/>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rot="10800000" flipV="1">
            <a:off x="171062" y="990833"/>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Outlook (Prognosis)</a:t>
            </a:r>
            <a:endParaRPr kumimoji="0" lang="en-US" sz="24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Anaphylaxis is a severe disorder that can be life-threatening without prompt treatment.</a:t>
            </a:r>
          </a:p>
          <a:p>
            <a:pPr marL="0" marR="0" lvl="0" indent="0" algn="l" defTabSz="914400" rtl="0" eaLnBrk="0" fontAlgn="base" latinLnBrk="0" hangingPunct="0">
              <a:lnSpc>
                <a:spcPct val="100000"/>
              </a:lnSpc>
              <a:spcBef>
                <a:spcPct val="0"/>
              </a:spcBef>
              <a:spcAft>
                <a:spcPct val="0"/>
              </a:spcAft>
              <a:buClrTx/>
              <a:buSzTx/>
              <a:buFontTx/>
              <a:buNone/>
              <a:tabLst/>
            </a:pPr>
            <a:endParaRPr lang="en-US" sz="2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However, symptoms usually get better with the right therapy, so it is important to act right away.</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Possible Complications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Airway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blockage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arrest (no effective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heartbeat)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2"/>
              </a:rPr>
              <a:t>Respiratory </a:t>
            </a:r>
            <a:r>
              <a:rPr kumimoji="0" lang="en-US" sz="2200" b="0" i="0" u="none" strike="noStrike" cap="none" normalizeH="0" baseline="0" dirty="0" smtClean="0">
                <a:ln>
                  <a:noFill/>
                </a:ln>
                <a:solidFill>
                  <a:srgbClr val="0000FF"/>
                </a:solidFill>
                <a:effectLst/>
                <a:latin typeface="Arial" pitchFamily="34" charset="0"/>
                <a:ea typeface="Times New Roman" pitchFamily="18" charset="0"/>
                <a:cs typeface="Arial" pitchFamily="34" charset="0"/>
                <a:hlinkClick r:id="rId2"/>
              </a:rPr>
              <a:t>arrest</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breathing)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Shock</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915400" cy="5693866"/>
          </a:xfrm>
          <a:prstGeom prst="rect">
            <a:avLst/>
          </a:prstGeom>
        </p:spPr>
        <p:txBody>
          <a:bodyPr wrap="square">
            <a:spAutoFit/>
          </a:bodyPr>
          <a:lstStyle/>
          <a:p>
            <a:r>
              <a:rPr lang="en-US" b="1" cap="all" dirty="0" smtClean="0">
                <a:solidFill>
                  <a:srgbClr val="C00000"/>
                </a:solidFill>
                <a:latin typeface="Arial" pitchFamily="34" charset="0"/>
                <a:cs typeface="Arial" pitchFamily="34" charset="0"/>
              </a:rPr>
              <a:t>Triggers</a:t>
            </a:r>
          </a:p>
          <a:p>
            <a:endParaRPr lang="en-US" dirty="0" smtClean="0"/>
          </a:p>
          <a:p>
            <a:r>
              <a:rPr lang="en-US" dirty="0" smtClean="0">
                <a:latin typeface="Arial" pitchFamily="34" charset="0"/>
                <a:cs typeface="Arial" pitchFamily="34" charset="0"/>
              </a:rPr>
              <a:t>Anaphylaxis </a:t>
            </a:r>
            <a:r>
              <a:rPr lang="en-US" dirty="0" smtClean="0">
                <a:latin typeface="Arial" pitchFamily="34" charset="0"/>
                <a:cs typeface="Arial" pitchFamily="34" charset="0"/>
              </a:rPr>
              <a:t>can be triggered by any of a very broad range of triggers.</a:t>
            </a:r>
          </a:p>
          <a:p>
            <a:endParaRPr lang="en-US" sz="1000" dirty="0" smtClean="0">
              <a:latin typeface="Arial" pitchFamily="34" charset="0"/>
              <a:cs typeface="Arial" pitchFamily="34" charset="0"/>
            </a:endParaRPr>
          </a:p>
          <a:p>
            <a:r>
              <a:rPr lang="en-US" dirty="0" smtClean="0">
                <a:latin typeface="Arial" pitchFamily="34" charset="0"/>
                <a:cs typeface="Arial" pitchFamily="34" charset="0"/>
              </a:rPr>
              <a:t>Those most commonly identified include</a:t>
            </a:r>
          </a:p>
          <a:p>
            <a:r>
              <a:rPr lang="en-US" dirty="0" smtClean="0">
                <a:latin typeface="Arial" pitchFamily="34" charset="0"/>
                <a:cs typeface="Arial" pitchFamily="34" charset="0"/>
              </a:rPr>
              <a:t>Food</a:t>
            </a:r>
          </a:p>
          <a:p>
            <a:r>
              <a:rPr lang="en-US" dirty="0" smtClean="0">
                <a:latin typeface="Arial" pitchFamily="34" charset="0"/>
                <a:cs typeface="Arial" pitchFamily="34" charset="0"/>
              </a:rPr>
              <a:t>Drugs</a:t>
            </a:r>
          </a:p>
          <a:p>
            <a:r>
              <a:rPr lang="en-US" dirty="0" smtClean="0">
                <a:latin typeface="Arial" pitchFamily="34" charset="0"/>
                <a:cs typeface="Arial" pitchFamily="34" charset="0"/>
              </a:rPr>
              <a:t>Venom.</a:t>
            </a:r>
          </a:p>
          <a:p>
            <a:endParaRPr lang="en-US" sz="1000" dirty="0" smtClean="0">
              <a:latin typeface="Arial" pitchFamily="34" charset="0"/>
              <a:cs typeface="Arial" pitchFamily="34" charset="0"/>
            </a:endParaRPr>
          </a:p>
          <a:p>
            <a:r>
              <a:rPr lang="en-US" dirty="0" smtClean="0">
                <a:latin typeface="Arial" pitchFamily="34" charset="0"/>
                <a:cs typeface="Arial" pitchFamily="34" charset="0"/>
              </a:rPr>
              <a:t>Food - particularly important in children </a:t>
            </a:r>
          </a:p>
          <a:p>
            <a:r>
              <a:rPr lang="en-US" dirty="0" smtClean="0">
                <a:latin typeface="Arial" pitchFamily="34" charset="0"/>
                <a:cs typeface="Arial" pitchFamily="34" charset="0"/>
              </a:rPr>
              <a:t>Medicinal products being much more common triggers in older people.</a:t>
            </a:r>
          </a:p>
          <a:p>
            <a:endParaRPr lang="en-US" sz="1000" dirty="0" smtClean="0">
              <a:latin typeface="Arial" pitchFamily="34" charset="0"/>
              <a:cs typeface="Arial" pitchFamily="34" charset="0"/>
            </a:endParaRPr>
          </a:p>
          <a:p>
            <a:r>
              <a:rPr lang="en-US" dirty="0" smtClean="0">
                <a:latin typeface="Arial" pitchFamily="34" charset="0"/>
                <a:cs typeface="Arial" pitchFamily="34" charset="0"/>
              </a:rPr>
              <a:t>Virtually any food or class of drug can be implicated, although the classes</a:t>
            </a:r>
          </a:p>
          <a:p>
            <a:r>
              <a:rPr lang="en-US" dirty="0" smtClean="0">
                <a:latin typeface="Arial" pitchFamily="34" charset="0"/>
                <a:cs typeface="Arial" pitchFamily="34" charset="0"/>
              </a:rPr>
              <a:t>of foods and drugs responsible for the majority of reactions are well described.</a:t>
            </a:r>
          </a:p>
          <a:p>
            <a:r>
              <a:rPr lang="en-US" dirty="0" smtClean="0">
                <a:latin typeface="Arial" pitchFamily="34" charset="0"/>
                <a:cs typeface="Arial" pitchFamily="34" charset="0"/>
              </a:rPr>
              <a:t>Of foods- nuts are the most common cause</a:t>
            </a:r>
          </a:p>
          <a:p>
            <a:endParaRPr lang="en-US" sz="1000" dirty="0" smtClean="0">
              <a:latin typeface="Arial" pitchFamily="34" charset="0"/>
              <a:cs typeface="Arial" pitchFamily="34" charset="0"/>
            </a:endParaRPr>
          </a:p>
          <a:p>
            <a:r>
              <a:rPr lang="en-US" dirty="0" smtClean="0">
                <a:latin typeface="Arial" pitchFamily="34" charset="0"/>
                <a:cs typeface="Arial" pitchFamily="34" charset="0"/>
              </a:rPr>
              <a:t>Drugs: muscle relaxants, antibiotics, NSAIDs and aspirin are most commonly </a:t>
            </a:r>
            <a:r>
              <a:rPr lang="en-US" dirty="0" smtClean="0">
                <a:latin typeface="Arial" pitchFamily="34" charset="0"/>
                <a:cs typeface="Arial" pitchFamily="34" charset="0"/>
              </a:rPr>
              <a:t>implicated</a:t>
            </a:r>
          </a:p>
          <a:p>
            <a:endParaRPr lang="en-US" dirty="0" smtClean="0">
              <a:latin typeface="Arial" pitchFamily="34" charset="0"/>
              <a:cs typeface="Arial" pitchFamily="34" charset="0"/>
            </a:endParaRPr>
          </a:p>
          <a:p>
            <a:endParaRPr lang="en-US" dirty="0" smtClean="0"/>
          </a:p>
          <a:p>
            <a:r>
              <a:rPr lang="en-US" b="1" cap="all" dirty="0" smtClean="0">
                <a:solidFill>
                  <a:srgbClr val="C00000"/>
                </a:solidFill>
                <a:latin typeface="Arial" pitchFamily="34" charset="0"/>
                <a:cs typeface="Arial" pitchFamily="34" charset="0"/>
              </a:rPr>
              <a:t>In many cases, no cause can be identified.</a:t>
            </a:r>
            <a:r>
              <a:rPr lang="en-US" b="1" dirty="0" smtClean="0">
                <a:solidFill>
                  <a:srgbClr val="C00000"/>
                </a:solidFill>
                <a:latin typeface="Arial" pitchFamily="34" charset="0"/>
                <a:cs typeface="Arial" pitchFamily="34" charset="0"/>
              </a:rPr>
              <a:t> </a:t>
            </a:r>
          </a:p>
          <a:p>
            <a:r>
              <a:rPr lang="en-US" dirty="0" smtClean="0"/>
              <a:t>A </a:t>
            </a:r>
            <a:r>
              <a:rPr lang="en-US" dirty="0" smtClean="0"/>
              <a:t>significant number of cases of anaphylaxis are idiopathic (non-IgE mediated).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7" y="933062"/>
            <a:ext cx="8763000" cy="6370975"/>
          </a:xfrm>
          <a:prstGeom prst="rect">
            <a:avLst/>
          </a:prstGeom>
        </p:spPr>
        <p:txBody>
          <a:bodyPr wrap="square">
            <a:spAutoFit/>
          </a:bodyPr>
          <a:lstStyle/>
          <a:p>
            <a:r>
              <a:rPr lang="en-US" b="1" dirty="0" smtClean="0">
                <a:solidFill>
                  <a:srgbClr val="C00000"/>
                </a:solidFill>
                <a:latin typeface="Arial" pitchFamily="34" charset="0"/>
                <a:cs typeface="Arial" pitchFamily="34" charset="0"/>
              </a:rPr>
              <a:t>TRIGGERS II</a:t>
            </a:r>
          </a:p>
          <a:p>
            <a:endParaRPr lang="en-US" b="1" dirty="0" smtClean="0">
              <a:latin typeface="Arial" pitchFamily="34" charset="0"/>
              <a:cs typeface="Arial" pitchFamily="34" charset="0"/>
            </a:endParaRPr>
          </a:p>
          <a:p>
            <a:r>
              <a:rPr lang="en-US" sz="1600" b="1" dirty="0" smtClean="0">
                <a:latin typeface="Arial" pitchFamily="34" charset="0"/>
                <a:cs typeface="Arial" pitchFamily="34" charset="0"/>
              </a:rPr>
              <a:t>Stings 47 - </a:t>
            </a:r>
            <a:r>
              <a:rPr lang="en-US" sz="1600" dirty="0" smtClean="0">
                <a:latin typeface="Arial" pitchFamily="34" charset="0"/>
                <a:cs typeface="Arial" pitchFamily="34" charset="0"/>
              </a:rPr>
              <a:t>29 wasp, 4 bee, 14 unknown</a:t>
            </a: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Nuts 32 -</a:t>
            </a:r>
            <a:r>
              <a:rPr lang="en-US" sz="1600" dirty="0" smtClean="0">
                <a:latin typeface="Arial" pitchFamily="34" charset="0"/>
                <a:cs typeface="Arial" pitchFamily="34" charset="0"/>
              </a:rPr>
              <a:t>10 peanut, 6 walnut, 2 almond, 2 brazil, 1 hazel,</a:t>
            </a:r>
          </a:p>
          <a:p>
            <a:r>
              <a:rPr lang="en-US" sz="1600" dirty="0" smtClean="0">
                <a:latin typeface="Arial" pitchFamily="34" charset="0"/>
                <a:cs typeface="Arial" pitchFamily="34" charset="0"/>
              </a:rPr>
              <a:t>11 mixed or unknown</a:t>
            </a: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Food 13 -</a:t>
            </a:r>
            <a:r>
              <a:rPr lang="en-US" sz="1600" dirty="0" smtClean="0">
                <a:latin typeface="Arial" pitchFamily="34" charset="0"/>
                <a:cs typeface="Arial" pitchFamily="34" charset="0"/>
              </a:rPr>
              <a:t>5 milk, 2 fish, 2 chickpea, 2 crustacean, 1 banana,1 snail</a:t>
            </a: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Food possible cause 17-  </a:t>
            </a:r>
            <a:r>
              <a:rPr lang="en-US" sz="1600" dirty="0" smtClean="0">
                <a:latin typeface="Arial" pitchFamily="34" charset="0"/>
                <a:cs typeface="Arial" pitchFamily="34" charset="0"/>
              </a:rPr>
              <a:t>5 during meal, 3 milk, 3 nut, 1 each - fish, yeast,</a:t>
            </a:r>
          </a:p>
          <a:p>
            <a:r>
              <a:rPr lang="en-US" sz="1600" dirty="0" smtClean="0">
                <a:latin typeface="Arial" pitchFamily="34" charset="0"/>
                <a:cs typeface="Arial" pitchFamily="34" charset="0"/>
              </a:rPr>
              <a:t>sherbet, nectarine, grape, strawberry</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Antibiotics 27- </a:t>
            </a:r>
            <a:r>
              <a:rPr lang="en-US" sz="1600" dirty="0" smtClean="0">
                <a:latin typeface="Arial" pitchFamily="34" charset="0"/>
                <a:cs typeface="Arial" pitchFamily="34" charset="0"/>
              </a:rPr>
              <a:t>11 penicillin, 12 cephalosporin, 2 amphotericin,</a:t>
            </a:r>
          </a:p>
          <a:p>
            <a:r>
              <a:rPr lang="en-US" sz="1600" dirty="0" smtClean="0">
                <a:latin typeface="Arial" pitchFamily="34" charset="0"/>
                <a:cs typeface="Arial" pitchFamily="34" charset="0"/>
              </a:rPr>
              <a:t>1 ciprofloxacin, 1 vancomycin</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Anaesthetic drugs 39- </a:t>
            </a:r>
            <a:r>
              <a:rPr lang="en-US" sz="1600" dirty="0" smtClean="0">
                <a:latin typeface="Arial" pitchFamily="34" charset="0"/>
                <a:cs typeface="Arial" pitchFamily="34" charset="0"/>
              </a:rPr>
              <a:t>19 suxamethonium, 7 vecuronium, 6 atracurium,</a:t>
            </a:r>
          </a:p>
          <a:p>
            <a:r>
              <a:rPr lang="en-US" sz="1600" dirty="0" smtClean="0">
                <a:latin typeface="Arial" pitchFamily="34" charset="0"/>
                <a:cs typeface="Arial" pitchFamily="34" charset="0"/>
              </a:rPr>
              <a:t>7 at induction</a:t>
            </a: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Other drugs 24- </a:t>
            </a:r>
            <a:r>
              <a:rPr lang="en-US" sz="1600" dirty="0" smtClean="0">
                <a:latin typeface="Arial" pitchFamily="34" charset="0"/>
                <a:cs typeface="Arial" pitchFamily="34" charset="0"/>
              </a:rPr>
              <a:t>6 NSAID, 3 ACEI, 5 gelatins, 2 protamine, 2 vitamin K, 1 each - etoposide, acetazolamide, pethidine, local anaesthetic, diamorphine,</a:t>
            </a:r>
          </a:p>
          <a:p>
            <a:r>
              <a:rPr lang="en-US" sz="1600" dirty="0" smtClean="0">
                <a:latin typeface="Arial" pitchFamily="34" charset="0"/>
                <a:cs typeface="Arial" pitchFamily="34" charset="0"/>
              </a:rPr>
              <a:t>streptokinase</a:t>
            </a:r>
          </a:p>
          <a:p>
            <a:r>
              <a:rPr lang="en-US" sz="1600" b="1" dirty="0" smtClean="0">
                <a:latin typeface="Arial" pitchFamily="34" charset="0"/>
                <a:cs typeface="Arial" pitchFamily="34" charset="0"/>
              </a:rPr>
              <a:t>Contrast media 11- </a:t>
            </a:r>
            <a:r>
              <a:rPr lang="en-US" sz="1600" dirty="0" smtClean="0">
                <a:latin typeface="Arial" pitchFamily="34" charset="0"/>
                <a:cs typeface="Arial" pitchFamily="34" charset="0"/>
              </a:rPr>
              <a:t>9 iodinated, 1 technetium, 1 fluorescein</a:t>
            </a:r>
          </a:p>
          <a:p>
            <a:r>
              <a:rPr lang="en-US" sz="1600" b="1" dirty="0" smtClean="0">
                <a:latin typeface="Arial" pitchFamily="34" charset="0"/>
                <a:cs typeface="Arial" pitchFamily="34" charset="0"/>
              </a:rPr>
              <a:t>Other 3- </a:t>
            </a:r>
            <a:r>
              <a:rPr lang="en-US" sz="1600" dirty="0" smtClean="0">
                <a:latin typeface="Arial" pitchFamily="34" charset="0"/>
                <a:cs typeface="Arial" pitchFamily="34" charset="0"/>
              </a:rPr>
              <a:t>1 latex, 1 hair dye, 1 hydatid</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534400" cy="4801314"/>
          </a:xfrm>
          <a:prstGeom prst="rect">
            <a:avLst/>
          </a:prstGeom>
        </p:spPr>
        <p:txBody>
          <a:bodyPr wrap="square">
            <a:spAutoFit/>
          </a:bodyPr>
          <a:lstStyle/>
          <a:p>
            <a:r>
              <a:rPr lang="en-US" b="1" cap="all" dirty="0" smtClean="0">
                <a:solidFill>
                  <a:srgbClr val="C00000"/>
                </a:solidFill>
                <a:latin typeface="Arial" pitchFamily="34" charset="0"/>
                <a:cs typeface="Arial" pitchFamily="34" charset="0"/>
              </a:rPr>
              <a:t>Time course for fatal anaphylactic reactions</a:t>
            </a:r>
            <a:endParaRPr lang="en-US" cap="all"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anaphylaxis is fatal, death usually occurs very soon after contact with the trigger.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From a case-series, fatal food reactions cause respiratory arrest typically after 30–35 minutes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Insect stings cause collapse from shock after 10–15 minutes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Deaths caused by intravenous medication occur most commonly within five minutes.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cap="all" dirty="0" smtClean="0">
                <a:solidFill>
                  <a:srgbClr val="C00000"/>
                </a:solidFill>
                <a:latin typeface="Arial" pitchFamily="34" charset="0"/>
                <a:cs typeface="Arial" pitchFamily="34" charset="0"/>
              </a:rPr>
              <a:t>Death never occurred more than six hours after contact with the trigger</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310" y="1014199"/>
            <a:ext cx="8991600" cy="5355312"/>
          </a:xfrm>
          <a:prstGeom prst="rect">
            <a:avLst/>
          </a:prstGeom>
        </p:spPr>
        <p:txBody>
          <a:bodyPr wrap="square">
            <a:spAutoFit/>
          </a:bodyPr>
          <a:lstStyle/>
          <a:p>
            <a:pPr algn="ctr"/>
            <a:r>
              <a:rPr lang="en-US" b="1" cap="all" dirty="0" smtClean="0">
                <a:solidFill>
                  <a:srgbClr val="C00000"/>
                </a:solidFill>
              </a:rPr>
              <a:t>Anaphylaxis is likely when all of the following </a:t>
            </a:r>
            <a:r>
              <a:rPr lang="en-US" b="1" cap="all" dirty="0" smtClean="0">
                <a:solidFill>
                  <a:srgbClr val="C00000"/>
                </a:solidFill>
              </a:rPr>
              <a:t> </a:t>
            </a:r>
            <a:r>
              <a:rPr lang="en-US" b="1" cap="all" dirty="0" smtClean="0">
                <a:solidFill>
                  <a:srgbClr val="C00000"/>
                </a:solidFill>
              </a:rPr>
              <a:t>criteria </a:t>
            </a:r>
            <a:r>
              <a:rPr lang="en-US" b="1" cap="all" dirty="0" smtClean="0">
                <a:solidFill>
                  <a:srgbClr val="C00000"/>
                </a:solidFill>
              </a:rPr>
              <a:t> are </a:t>
            </a:r>
            <a:r>
              <a:rPr lang="en-US" b="1" cap="all" dirty="0" smtClean="0">
                <a:solidFill>
                  <a:srgbClr val="C00000"/>
                </a:solidFill>
              </a:rPr>
              <a:t>met:</a:t>
            </a:r>
            <a:endParaRPr lang="en-US" cap="all" dirty="0" smtClean="0">
              <a:solidFill>
                <a:srgbClr val="C00000"/>
              </a:solidFill>
            </a:endParaRPr>
          </a:p>
          <a:p>
            <a:endParaRPr lang="en-US" dirty="0" smtClean="0"/>
          </a:p>
          <a:p>
            <a:r>
              <a:rPr lang="en-US" dirty="0" smtClean="0">
                <a:latin typeface="Arial" pitchFamily="34" charset="0"/>
                <a:cs typeface="Arial" pitchFamily="34" charset="0"/>
              </a:rPr>
              <a:t>Sudden onset and rapid progression of symptoms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Life-threatening Airway and/or Breathing and/or Circulation problems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Skin and/or mucosal changes (flushing, urticaria, angioedema)</a:t>
            </a:r>
          </a:p>
          <a:p>
            <a:r>
              <a:rPr lang="en-US" dirty="0" smtClean="0">
                <a:latin typeface="Arial" pitchFamily="34" charset="0"/>
                <a:cs typeface="Arial" pitchFamily="34" charset="0"/>
              </a:rPr>
              <a:t>The following supports the diagnosis: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Exposure to a known allergen for the patient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a:t>
            </a:r>
          </a:p>
          <a:p>
            <a:r>
              <a:rPr lang="en-US" dirty="0" smtClean="0">
                <a:latin typeface="Arial" pitchFamily="34" charset="0"/>
                <a:cs typeface="Arial" pitchFamily="34" charset="0"/>
              </a:rPr>
              <a:t>Skin or mucosal changes alone are not a sign of an anaphylactic reaction. Skin and mucosal changes can be subtle or absent in up to 20% of reactions (some patients can have only a decrease in blood pressure, i.e., a Circulation problem)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can also be gastrointestinal symptoms (e.g. vomiting, abdominal pain, incontinence)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710" y="1047005"/>
            <a:ext cx="8839200" cy="4524315"/>
          </a:xfrm>
          <a:prstGeom prst="rect">
            <a:avLst/>
          </a:prstGeom>
        </p:spPr>
        <p:txBody>
          <a:bodyPr wrap="square">
            <a:spAutoFit/>
          </a:bodyPr>
          <a:lstStyle/>
          <a:p>
            <a:r>
              <a:rPr lang="en-US" b="1" cap="all" dirty="0" smtClean="0">
                <a:solidFill>
                  <a:srgbClr val="C00000"/>
                </a:solidFill>
                <a:latin typeface="Arial" pitchFamily="34" charset="0"/>
                <a:cs typeface="Arial" pitchFamily="34" charset="0"/>
              </a:rPr>
              <a:t>Sudden onset and rapid progression of symptoms</a:t>
            </a:r>
            <a:endParaRPr lang="en-US" cap="all"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patient will feel and look unwell.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Most reactions occur over several minutes.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Rarely, reactions may be slower in onset.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time of onset of an anaphylactic reaction depends on the type of trigger.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 intravenous trigger will cause a more rapid onset of reaction than stings-</a:t>
            </a:r>
          </a:p>
          <a:p>
            <a:r>
              <a:rPr lang="en-US" dirty="0" smtClean="0">
                <a:latin typeface="Arial" pitchFamily="34" charset="0"/>
                <a:cs typeface="Arial" pitchFamily="34" charset="0"/>
              </a:rPr>
              <a:t>which, in turn, tend to cause a more rapid onset than orally ingested triggers</a:t>
            </a:r>
          </a:p>
          <a:p>
            <a:endParaRPr lang="en-US" dirty="0" smtClean="0">
              <a:latin typeface="Arial" pitchFamily="34" charset="0"/>
              <a:cs typeface="Arial" pitchFamily="34" charset="0"/>
            </a:endParaRPr>
          </a:p>
          <a:p>
            <a:r>
              <a:rPr lang="en-US" b="1" cap="all" dirty="0" smtClean="0">
                <a:solidFill>
                  <a:srgbClr val="C00000"/>
                </a:solidFill>
                <a:latin typeface="Arial" pitchFamily="34" charset="0"/>
                <a:cs typeface="Arial" pitchFamily="34" charset="0"/>
              </a:rPr>
              <a:t>The patient is usually anxious and can experience a “sense of impending</a:t>
            </a:r>
          </a:p>
          <a:p>
            <a:r>
              <a:rPr lang="en-US" b="1" cap="all" dirty="0" smtClean="0">
                <a:solidFill>
                  <a:srgbClr val="C00000"/>
                </a:solidFill>
                <a:latin typeface="Arial" pitchFamily="34" charset="0"/>
                <a:cs typeface="Arial" pitchFamily="34" charset="0"/>
              </a:rPr>
              <a:t>Doom”</a:t>
            </a:r>
            <a:endParaRPr lang="en-US" b="1" cap="all"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3" y="821115"/>
            <a:ext cx="9144000" cy="6063198"/>
          </a:xfrm>
          <a:prstGeom prst="rect">
            <a:avLst/>
          </a:prstGeom>
        </p:spPr>
        <p:txBody>
          <a:bodyPr wrap="square">
            <a:spAutoFit/>
          </a:bodyPr>
          <a:lstStyle/>
          <a:p>
            <a:pPr algn="ctr"/>
            <a:r>
              <a:rPr lang="en-US" b="1" cap="all" dirty="0" smtClean="0">
                <a:solidFill>
                  <a:srgbClr val="C00000"/>
                </a:solidFill>
              </a:rPr>
              <a:t>Life-threatening Airway and/or Breathing and/or Circulation</a:t>
            </a:r>
            <a:endParaRPr lang="en-US" cap="all" dirty="0" smtClean="0">
              <a:solidFill>
                <a:srgbClr val="C00000"/>
              </a:solidFill>
            </a:endParaRPr>
          </a:p>
          <a:p>
            <a:pPr algn="ctr"/>
            <a:r>
              <a:rPr lang="en-US" b="1" cap="all" dirty="0" smtClean="0">
                <a:solidFill>
                  <a:srgbClr val="C00000"/>
                </a:solidFill>
              </a:rPr>
              <a:t>problems</a:t>
            </a:r>
            <a:endParaRPr lang="en-US" cap="all" dirty="0" smtClean="0">
              <a:solidFill>
                <a:srgbClr val="C00000"/>
              </a:solidFill>
            </a:endParaRPr>
          </a:p>
          <a:p>
            <a:endParaRPr lang="en-US" dirty="0" smtClean="0"/>
          </a:p>
          <a:p>
            <a:r>
              <a:rPr lang="en-US" sz="1600" dirty="0" smtClean="0">
                <a:latin typeface="Arial" pitchFamily="34" charset="0"/>
                <a:cs typeface="Arial" pitchFamily="34" charset="0"/>
              </a:rPr>
              <a:t>Patients can have either an A or B or C problem or any combination. </a:t>
            </a:r>
          </a:p>
          <a:p>
            <a:r>
              <a:rPr lang="en-US" sz="1600" dirty="0" smtClean="0">
                <a:latin typeface="Arial" pitchFamily="34" charset="0"/>
                <a:cs typeface="Arial" pitchFamily="34" charset="0"/>
              </a:rPr>
              <a:t>Use the ABCDE approach to recognise these.</a:t>
            </a:r>
          </a:p>
          <a:p>
            <a:endParaRPr lang="en-US" sz="1600" b="1" dirty="0" smtClean="0">
              <a:latin typeface="Arial" pitchFamily="34" charset="0"/>
              <a:cs typeface="Arial" pitchFamily="34" charset="0"/>
            </a:endParaRPr>
          </a:p>
          <a:p>
            <a:r>
              <a:rPr lang="en-US" sz="1600" b="1" dirty="0" smtClean="0">
                <a:solidFill>
                  <a:srgbClr val="0070C0"/>
                </a:solidFill>
                <a:latin typeface="Arial" pitchFamily="34" charset="0"/>
                <a:cs typeface="Arial" pitchFamily="34" charset="0"/>
              </a:rPr>
              <a:t>Airway problems:</a:t>
            </a:r>
            <a:endParaRPr lang="en-US" sz="1600" dirty="0" smtClean="0">
              <a:solidFill>
                <a:srgbClr val="0070C0"/>
              </a:solidFill>
              <a:latin typeface="Arial" pitchFamily="34" charset="0"/>
              <a:cs typeface="Arial" pitchFamily="34" charset="0"/>
            </a:endParaRPr>
          </a:p>
          <a:p>
            <a:r>
              <a:rPr lang="en-US" sz="1400" dirty="0" smtClean="0">
                <a:latin typeface="Arial" pitchFamily="34" charset="0"/>
                <a:cs typeface="Arial" pitchFamily="34" charset="0"/>
              </a:rPr>
              <a:t>Airway swelling, e.g., throat and tongue swelling (pharyngeal/laryngeal</a:t>
            </a:r>
          </a:p>
          <a:p>
            <a:r>
              <a:rPr lang="en-US" sz="1400" dirty="0" err="1" smtClean="0">
                <a:latin typeface="Arial" pitchFamily="34" charset="0"/>
                <a:cs typeface="Arial" pitchFamily="34" charset="0"/>
              </a:rPr>
              <a:t>oedema</a:t>
            </a:r>
            <a:r>
              <a:rPr lang="en-US" sz="1400" dirty="0" smtClean="0">
                <a:latin typeface="Arial" pitchFamily="34" charset="0"/>
                <a:cs typeface="Arial" pitchFamily="34" charset="0"/>
              </a:rPr>
              <a:t>). The patient has difficulty in breathing and swallowing and feels that the throat is closing up. Hoarse voice.</a:t>
            </a:r>
          </a:p>
          <a:p>
            <a:r>
              <a:rPr lang="en-US" sz="1400" dirty="0" smtClean="0">
                <a:latin typeface="Arial" pitchFamily="34" charset="0"/>
                <a:cs typeface="Arial" pitchFamily="34" charset="0"/>
              </a:rPr>
              <a:t>Stridor – this is a high-pitched inspiratory noise caused by upper airway obstruction.</a:t>
            </a:r>
          </a:p>
          <a:p>
            <a:endParaRPr lang="en-US" b="1" dirty="0" smtClean="0">
              <a:latin typeface="Arial" pitchFamily="34" charset="0"/>
              <a:cs typeface="Arial" pitchFamily="34" charset="0"/>
            </a:endParaRPr>
          </a:p>
          <a:p>
            <a:r>
              <a:rPr lang="en-US" sz="1600" b="1" dirty="0" smtClean="0">
                <a:solidFill>
                  <a:srgbClr val="0070C0"/>
                </a:solidFill>
                <a:latin typeface="Arial" pitchFamily="34" charset="0"/>
                <a:cs typeface="Arial" pitchFamily="34" charset="0"/>
              </a:rPr>
              <a:t>Breathing problems:</a:t>
            </a:r>
            <a:endParaRPr lang="en-US" sz="1600" dirty="0" smtClean="0">
              <a:solidFill>
                <a:srgbClr val="0070C0"/>
              </a:solidFill>
              <a:latin typeface="Arial" pitchFamily="34" charset="0"/>
              <a:cs typeface="Arial" pitchFamily="34" charset="0"/>
            </a:endParaRPr>
          </a:p>
          <a:p>
            <a:r>
              <a:rPr lang="en-US" sz="1400" dirty="0" smtClean="0">
                <a:latin typeface="Arial" pitchFamily="34" charset="0"/>
                <a:cs typeface="Arial" pitchFamily="34" charset="0"/>
              </a:rPr>
              <a:t>Shortness of breath – increased respiratory rate.</a:t>
            </a:r>
          </a:p>
          <a:p>
            <a:r>
              <a:rPr lang="en-US" sz="1400" dirty="0" smtClean="0">
                <a:latin typeface="Arial" pitchFamily="34" charset="0"/>
                <a:cs typeface="Arial" pitchFamily="34" charset="0"/>
              </a:rPr>
              <a:t>Wheeze.</a:t>
            </a:r>
          </a:p>
          <a:p>
            <a:r>
              <a:rPr lang="en-US" sz="1400" dirty="0" smtClean="0">
                <a:latin typeface="Arial" pitchFamily="34" charset="0"/>
                <a:cs typeface="Arial" pitchFamily="34" charset="0"/>
              </a:rPr>
              <a:t>Patient becoming tired.</a:t>
            </a:r>
          </a:p>
          <a:p>
            <a:r>
              <a:rPr lang="en-US" sz="1400" dirty="0" smtClean="0">
                <a:latin typeface="Arial" pitchFamily="34" charset="0"/>
                <a:cs typeface="Arial" pitchFamily="34" charset="0"/>
              </a:rPr>
              <a:t>Confusion caused by hypoxia.</a:t>
            </a:r>
          </a:p>
          <a:p>
            <a:r>
              <a:rPr lang="en-US" sz="1400" dirty="0" smtClean="0">
                <a:latin typeface="Arial" pitchFamily="34" charset="0"/>
                <a:cs typeface="Arial" pitchFamily="34" charset="0"/>
              </a:rPr>
              <a:t>Cyanosis (appears blue) – this is usually a late sign.</a:t>
            </a:r>
          </a:p>
          <a:p>
            <a:r>
              <a:rPr lang="en-US" sz="1400" dirty="0" smtClean="0">
                <a:latin typeface="Arial" pitchFamily="34" charset="0"/>
                <a:cs typeface="Arial" pitchFamily="34" charset="0"/>
              </a:rPr>
              <a:t>Respiratory arrest.</a:t>
            </a:r>
          </a:p>
          <a:p>
            <a:r>
              <a:rPr lang="en-US" sz="1400" dirty="0" smtClean="0">
                <a:latin typeface="Arial" pitchFamily="34" charset="0"/>
                <a:cs typeface="Arial" pitchFamily="34" charset="0"/>
              </a:rPr>
              <a:t>There is a range of presentation from anaphylaxis-</a:t>
            </a:r>
          </a:p>
          <a:p>
            <a:r>
              <a:rPr lang="en-US" sz="1400" dirty="0" smtClean="0">
                <a:latin typeface="Arial" pitchFamily="34" charset="0"/>
                <a:cs typeface="Arial" pitchFamily="34" charset="0"/>
              </a:rPr>
              <a:t>anaphylaxis with predominantly asthmatic features- to a pure acute asthma attack with no other features of anaphylaxis. Life-threatening asthma with no features of anaphylaxis</a:t>
            </a:r>
          </a:p>
          <a:p>
            <a:r>
              <a:rPr lang="en-US" sz="1400" dirty="0" smtClean="0">
                <a:latin typeface="Arial" pitchFamily="34" charset="0"/>
                <a:cs typeface="Arial" pitchFamily="34" charset="0"/>
              </a:rPr>
              <a:t>can be triggered by food allergy</a:t>
            </a:r>
            <a:r>
              <a:rPr lang="en-US" sz="14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latin typeface="Arial" pitchFamily="34" charset="0"/>
                <a:cs typeface="Arial" pitchFamily="34" charset="0"/>
              </a:rPr>
              <a:t>Anaphylaxis can present as a primary respiratory arrest.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407" y="710670"/>
            <a:ext cx="8915400" cy="6309420"/>
          </a:xfrm>
          <a:prstGeom prst="rect">
            <a:avLst/>
          </a:prstGeom>
        </p:spPr>
        <p:txBody>
          <a:bodyPr wrap="square">
            <a:spAutoFit/>
          </a:bodyPr>
          <a:lstStyle/>
          <a:p>
            <a:pPr algn="ctr"/>
            <a:r>
              <a:rPr lang="en-US" b="1" cap="all" dirty="0" smtClean="0">
                <a:solidFill>
                  <a:srgbClr val="C00000"/>
                </a:solidFill>
              </a:rPr>
              <a:t>Circulation problems</a:t>
            </a:r>
            <a:endParaRPr lang="en-US" dirty="0" smtClean="0">
              <a:solidFill>
                <a:srgbClr val="C00000"/>
              </a:solidFill>
            </a:endParaRPr>
          </a:p>
          <a:p>
            <a:endParaRPr lang="en-US" dirty="0" smtClean="0"/>
          </a:p>
          <a:p>
            <a:r>
              <a:rPr lang="en-US" sz="1600" dirty="0" smtClean="0">
                <a:latin typeface="Arial" pitchFamily="34" charset="0"/>
                <a:cs typeface="Arial" pitchFamily="34" charset="0"/>
              </a:rPr>
              <a:t>Signs of shock – pale, clammy.</a:t>
            </a:r>
          </a:p>
          <a:p>
            <a:endParaRPr lang="en-US" sz="1400" dirty="0" smtClean="0">
              <a:latin typeface="Arial" pitchFamily="34" charset="0"/>
              <a:cs typeface="Arial" pitchFamily="34" charset="0"/>
            </a:endParaRPr>
          </a:p>
          <a:p>
            <a:r>
              <a:rPr lang="en-US" sz="1600" dirty="0" smtClean="0">
                <a:latin typeface="Arial" pitchFamily="34" charset="0"/>
                <a:cs typeface="Arial" pitchFamily="34" charset="0"/>
              </a:rPr>
              <a:t>Increased pulse rate (tachycardia).</a:t>
            </a:r>
          </a:p>
          <a:p>
            <a:endParaRPr lang="en-US" sz="1400" dirty="0" smtClean="0">
              <a:latin typeface="Arial" pitchFamily="34" charset="0"/>
              <a:cs typeface="Arial" pitchFamily="34" charset="0"/>
            </a:endParaRPr>
          </a:p>
          <a:p>
            <a:r>
              <a:rPr lang="en-US" sz="1600" dirty="0" smtClean="0">
                <a:latin typeface="Arial" pitchFamily="34" charset="0"/>
                <a:cs typeface="Arial" pitchFamily="34" charset="0"/>
              </a:rPr>
              <a:t>Low blood pressure (hypotension) – feeling faint (dizziness), collapse.</a:t>
            </a:r>
          </a:p>
          <a:p>
            <a:endParaRPr lang="en-US" sz="1400" dirty="0" smtClean="0">
              <a:latin typeface="Arial" pitchFamily="34" charset="0"/>
              <a:cs typeface="Arial" pitchFamily="34" charset="0"/>
            </a:endParaRPr>
          </a:p>
          <a:p>
            <a:r>
              <a:rPr lang="en-US" sz="1600" dirty="0" smtClean="0">
                <a:latin typeface="Arial" pitchFamily="34" charset="0"/>
                <a:cs typeface="Arial" pitchFamily="34" charset="0"/>
              </a:rPr>
              <a:t>Decreased conscious level or loss of consciousness.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Anaphylaxis can cause myocardial ischaemia and electrocardiograph (ECG) changes even in individuals with normal coronary arteries.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Cardiac arrest.</a:t>
            </a:r>
          </a:p>
          <a:p>
            <a:endParaRPr lang="en-US" sz="1400" dirty="0" smtClean="0">
              <a:latin typeface="Arial" pitchFamily="34" charset="0"/>
              <a:cs typeface="Arial" pitchFamily="34" charset="0"/>
            </a:endParaRPr>
          </a:p>
          <a:p>
            <a:r>
              <a:rPr lang="en-US" sz="1600" dirty="0" smtClean="0">
                <a:latin typeface="Arial" pitchFamily="34" charset="0"/>
                <a:cs typeface="Arial" pitchFamily="34" charset="0"/>
              </a:rPr>
              <a:t>Circulation problems (referred to as anaphylactic shock) can be caused by direct myocardial depression, vasodilation and capillary leak, and loss of fluid from the circulation. </a:t>
            </a:r>
          </a:p>
          <a:p>
            <a:r>
              <a:rPr lang="en-US" sz="1600" dirty="0" smtClean="0">
                <a:latin typeface="Arial" pitchFamily="34" charset="0"/>
                <a:cs typeface="Arial" pitchFamily="34" charset="0"/>
              </a:rPr>
              <a:t>Bradycardia (a slow pulse) is usually a late feature, often preceding cardiac arrest.</a:t>
            </a:r>
          </a:p>
          <a:p>
            <a:r>
              <a:rPr lang="en-US" sz="1600" dirty="0" smtClean="0">
                <a:latin typeface="Arial" pitchFamily="34" charset="0"/>
                <a:cs typeface="Arial" pitchFamily="34" charset="0"/>
              </a:rPr>
              <a:t>The circulatory effects do not respond or respond only transiently to simple measures such as lying the patient down and raising the legs. Patients with anaphylaxis can deteriorate if made to sit up or stand up.</a:t>
            </a:r>
          </a:p>
          <a:p>
            <a:r>
              <a:rPr lang="en-US" sz="1600" dirty="0" smtClean="0">
                <a:latin typeface="Arial" pitchFamily="34" charset="0"/>
                <a:cs typeface="Arial" pitchFamily="34" charset="0"/>
              </a:rPr>
              <a:t>A, B and C problems can all alter the patient’s neurological status (</a:t>
            </a:r>
            <a:r>
              <a:rPr lang="en-US" sz="1600" b="1" dirty="0" smtClean="0">
                <a:latin typeface="Arial" pitchFamily="34" charset="0"/>
                <a:cs typeface="Arial" pitchFamily="34" charset="0"/>
              </a:rPr>
              <a:t>Disability problems</a:t>
            </a:r>
            <a:r>
              <a:rPr lang="en-US" sz="1600" dirty="0" smtClean="0">
                <a:latin typeface="Arial" pitchFamily="34" charset="0"/>
                <a:cs typeface="Arial" pitchFamily="34" charset="0"/>
              </a:rPr>
              <a:t>) because of decreased brain perfusion. There may be confusion, agitation and loss of consciousness. Patients can also have gastro-intestinal symptoms (abdominal pain, incontinence, vomiting).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483" y="990600"/>
            <a:ext cx="8610600" cy="5638800"/>
          </a:xfrm>
          <a:prstGeom prst="rect">
            <a:avLst/>
          </a:prstGeom>
        </p:spPr>
        <p:txBody>
          <a:bodyPr wrap="square">
            <a:spAutoFit/>
          </a:bodyPr>
          <a:lstStyle/>
          <a:p>
            <a:r>
              <a:rPr lang="en-US" b="1" cap="all" dirty="0" smtClean="0">
                <a:solidFill>
                  <a:srgbClr val="0070C0"/>
                </a:solidFill>
                <a:latin typeface="Arial" pitchFamily="34" charset="0"/>
                <a:cs typeface="Arial" pitchFamily="34" charset="0"/>
              </a:rPr>
              <a:t>Skin and/or mucosal changes</a:t>
            </a:r>
            <a:endParaRPr lang="en-US" cap="all" dirty="0" smtClean="0">
              <a:solidFill>
                <a:srgbClr val="0070C0"/>
              </a:solidFill>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should be assessed as part of the </a:t>
            </a:r>
            <a:r>
              <a:rPr lang="en-US" b="1" dirty="0" smtClean="0">
                <a:latin typeface="Arial" pitchFamily="34" charset="0"/>
                <a:cs typeface="Arial" pitchFamily="34" charset="0"/>
              </a:rPr>
              <a:t>Exposure </a:t>
            </a:r>
            <a:r>
              <a:rPr lang="en-US" dirty="0" smtClean="0">
                <a:latin typeface="Arial" pitchFamily="34" charset="0"/>
                <a:cs typeface="Arial" pitchFamily="34" charset="0"/>
              </a:rPr>
              <a:t>when using the ABCDE</a:t>
            </a:r>
          </a:p>
          <a:p>
            <a:r>
              <a:rPr lang="en-US" dirty="0" smtClean="0">
                <a:latin typeface="Arial" pitchFamily="34" charset="0"/>
                <a:cs typeface="Arial" pitchFamily="34" charset="0"/>
              </a:rPr>
              <a:t>approach.</a:t>
            </a:r>
          </a:p>
          <a:p>
            <a:endParaRPr lang="en-US" dirty="0" smtClean="0">
              <a:latin typeface="Arial" pitchFamily="34" charset="0"/>
              <a:cs typeface="Arial" pitchFamily="34" charset="0"/>
            </a:endParaRPr>
          </a:p>
          <a:p>
            <a:r>
              <a:rPr lang="en-US" b="1" cap="all" dirty="0" smtClean="0">
                <a:solidFill>
                  <a:srgbClr val="0070C0"/>
                </a:solidFill>
                <a:latin typeface="Arial" pitchFamily="34" charset="0"/>
                <a:cs typeface="Arial" pitchFamily="34" charset="0"/>
              </a:rPr>
              <a:t>They are often the first feature and present in over 80% of anaphylactic reactions.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can be subtle or dramatic (just skin, just mucosal, or both skin and mucosal changes).</a:t>
            </a:r>
          </a:p>
          <a:p>
            <a:r>
              <a:rPr lang="en-US" dirty="0" smtClean="0">
                <a:latin typeface="Arial" pitchFamily="34" charset="0"/>
                <a:cs typeface="Arial" pitchFamily="34" charset="0"/>
              </a:rPr>
              <a:t>There may be erythema – a patchy or generalised, red rash.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may be urticaria (also called hives, nettle rash, weals or welts), which can appear anywhere on the body.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weals may be pale, pink or red, and may look like nettle stings.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can be different shapes and sizes, and are often surrounded by a red flare.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usually itchy.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407" y="1043871"/>
            <a:ext cx="8458200" cy="5940088"/>
          </a:xfrm>
          <a:prstGeom prst="rect">
            <a:avLst/>
          </a:prstGeom>
        </p:spPr>
        <p:txBody>
          <a:bodyPr wrap="square">
            <a:spAutoFit/>
          </a:bodyPr>
          <a:lstStyle/>
          <a:p>
            <a:r>
              <a:rPr lang="en-US" sz="2000" b="1" dirty="0">
                <a:latin typeface="Arial" pitchFamily="34" charset="0"/>
                <a:cs typeface="Arial" pitchFamily="34" charset="0"/>
              </a:rPr>
              <a:t>A precise definition of anaphylaxis is not important for the emergency treatment of</a:t>
            </a:r>
          </a:p>
          <a:p>
            <a:r>
              <a:rPr lang="en-US" sz="2000" b="1" dirty="0">
                <a:latin typeface="Arial" pitchFamily="34" charset="0"/>
                <a:cs typeface="Arial" pitchFamily="34" charset="0"/>
              </a:rPr>
              <a:t>an anaphylactic reaction. </a:t>
            </a:r>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There </a:t>
            </a:r>
            <a:r>
              <a:rPr lang="en-US" sz="2000" b="1" dirty="0">
                <a:latin typeface="Arial" pitchFamily="34" charset="0"/>
                <a:cs typeface="Arial" pitchFamily="34" charset="0"/>
              </a:rPr>
              <a:t>is no universally agreed definition. </a:t>
            </a:r>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The European Academy </a:t>
            </a:r>
            <a:r>
              <a:rPr lang="en-US" sz="2000" b="1" dirty="0">
                <a:latin typeface="Arial" pitchFamily="34" charset="0"/>
                <a:cs typeface="Arial" pitchFamily="34" charset="0"/>
              </a:rPr>
              <a:t>of </a:t>
            </a:r>
            <a:r>
              <a:rPr lang="en-US" sz="2000" b="1" dirty="0" err="1">
                <a:latin typeface="Arial" pitchFamily="34" charset="0"/>
                <a:cs typeface="Arial" pitchFamily="34" charset="0"/>
              </a:rPr>
              <a:t>Allergology</a:t>
            </a:r>
            <a:r>
              <a:rPr lang="en-US" sz="2000" b="1" dirty="0">
                <a:latin typeface="Arial" pitchFamily="34" charset="0"/>
                <a:cs typeface="Arial" pitchFamily="34" charset="0"/>
              </a:rPr>
              <a:t> and Clinical Immunology Nomenclature </a:t>
            </a:r>
            <a:r>
              <a:rPr lang="en-US" sz="2000" b="1" dirty="0" smtClean="0">
                <a:latin typeface="Arial" pitchFamily="34" charset="0"/>
                <a:cs typeface="Arial" pitchFamily="34" charset="0"/>
              </a:rPr>
              <a:t>Committee proposed </a:t>
            </a:r>
            <a:r>
              <a:rPr lang="en-US" sz="2000" b="1" dirty="0">
                <a:latin typeface="Arial" pitchFamily="34" charset="0"/>
                <a:cs typeface="Arial" pitchFamily="34" charset="0"/>
              </a:rPr>
              <a:t>the following broad definition</a:t>
            </a:r>
            <a:r>
              <a:rPr lang="en-US" sz="2000" b="1" dirty="0" smtClean="0">
                <a:latin typeface="Arial" pitchFamily="34" charset="0"/>
                <a:cs typeface="Arial" pitchFamily="34" charset="0"/>
              </a:rPr>
              <a:t>:</a:t>
            </a:r>
          </a:p>
          <a:p>
            <a:endParaRPr lang="en-US" sz="2000" b="1" dirty="0">
              <a:latin typeface="Arial" pitchFamily="34" charset="0"/>
              <a:cs typeface="Arial" pitchFamily="34" charset="0"/>
            </a:endParaRPr>
          </a:p>
          <a:p>
            <a:endParaRPr lang="en-US" sz="2000" b="1" dirty="0">
              <a:latin typeface="Arial" pitchFamily="34" charset="0"/>
              <a:cs typeface="Arial" pitchFamily="34" charset="0"/>
            </a:endParaRPr>
          </a:p>
          <a:p>
            <a:r>
              <a:rPr lang="en-US" sz="2000" b="1" i="1" dirty="0">
                <a:latin typeface="Arial" pitchFamily="34" charset="0"/>
                <a:cs typeface="Arial" pitchFamily="34" charset="0"/>
              </a:rPr>
              <a:t>Anaphylaxis is a severe, life-threatening, </a:t>
            </a:r>
            <a:r>
              <a:rPr lang="en-US" sz="2000" b="1" i="1" dirty="0" err="1">
                <a:latin typeface="Arial" pitchFamily="34" charset="0"/>
                <a:cs typeface="Arial" pitchFamily="34" charset="0"/>
              </a:rPr>
              <a:t>generalised</a:t>
            </a:r>
            <a:r>
              <a:rPr lang="en-US" sz="2000" b="1" i="1" dirty="0">
                <a:latin typeface="Arial" pitchFamily="34" charset="0"/>
                <a:cs typeface="Arial" pitchFamily="34" charset="0"/>
              </a:rPr>
              <a:t> or systemic</a:t>
            </a:r>
            <a:endParaRPr lang="en-US" sz="2000" b="1" dirty="0">
              <a:latin typeface="Arial" pitchFamily="34" charset="0"/>
              <a:cs typeface="Arial" pitchFamily="34" charset="0"/>
            </a:endParaRPr>
          </a:p>
          <a:p>
            <a:r>
              <a:rPr lang="en-US" sz="2000" b="1" i="1" dirty="0">
                <a:latin typeface="Arial" pitchFamily="34" charset="0"/>
                <a:cs typeface="Arial" pitchFamily="34" charset="0"/>
              </a:rPr>
              <a:t>hypersensitivity reaction.</a:t>
            </a:r>
            <a:endParaRPr lang="en-US" sz="2000" b="1" dirty="0">
              <a:latin typeface="Arial" pitchFamily="34" charset="0"/>
              <a:cs typeface="Arial" pitchFamily="34" charset="0"/>
            </a:endParaRPr>
          </a:p>
          <a:p>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This </a:t>
            </a:r>
            <a:r>
              <a:rPr lang="en-US" sz="2000" b="1" dirty="0">
                <a:latin typeface="Arial" pitchFamily="34" charset="0"/>
                <a:cs typeface="Arial" pitchFamily="34" charset="0"/>
              </a:rPr>
              <a:t>is </a:t>
            </a:r>
            <a:r>
              <a:rPr lang="en-US" sz="2000" b="1" dirty="0" err="1">
                <a:latin typeface="Arial" pitchFamily="34" charset="0"/>
                <a:cs typeface="Arial" pitchFamily="34" charset="0"/>
              </a:rPr>
              <a:t>characterised</a:t>
            </a:r>
            <a:r>
              <a:rPr lang="en-US" sz="2000" b="1" dirty="0">
                <a:latin typeface="Arial" pitchFamily="34" charset="0"/>
                <a:cs typeface="Arial" pitchFamily="34" charset="0"/>
              </a:rPr>
              <a:t> by rapidly developing life-threatening airway and/or breathing</a:t>
            </a:r>
          </a:p>
          <a:p>
            <a:r>
              <a:rPr lang="en-US" sz="2000" b="1" dirty="0">
                <a:latin typeface="Arial" pitchFamily="34" charset="0"/>
                <a:cs typeface="Arial" pitchFamily="34" charset="0"/>
              </a:rPr>
              <a:t>and/or circulation problems usually associated with skin and mucosal changes.</a:t>
            </a:r>
          </a:p>
          <a:p>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386" y="749059"/>
            <a:ext cx="8839200" cy="6124754"/>
          </a:xfrm>
          <a:prstGeom prst="rect">
            <a:avLst/>
          </a:prstGeom>
        </p:spPr>
        <p:txBody>
          <a:bodyPr wrap="square">
            <a:spAutoFit/>
          </a:bodyPr>
          <a:lstStyle/>
          <a:p>
            <a:pPr algn="ctr"/>
            <a:r>
              <a:rPr lang="en-US" b="1" dirty="0" smtClean="0">
                <a:solidFill>
                  <a:srgbClr val="C00000"/>
                </a:solidFill>
                <a:latin typeface="Arial" pitchFamily="34" charset="0"/>
                <a:cs typeface="Arial" pitchFamily="34" charset="0"/>
              </a:rPr>
              <a:t>Angioedema is similar to urticaria but involves swelling of deeper tissues,</a:t>
            </a:r>
          </a:p>
          <a:p>
            <a:pPr algn="ctr"/>
            <a:r>
              <a:rPr lang="en-US" b="1" dirty="0" smtClean="0">
                <a:solidFill>
                  <a:srgbClr val="C00000"/>
                </a:solidFill>
                <a:latin typeface="Arial" pitchFamily="34" charset="0"/>
                <a:cs typeface="Arial" pitchFamily="34" charset="0"/>
              </a:rPr>
              <a:t>most commonly in the eyelids and lips, and sometimes in the mouth and</a:t>
            </a:r>
          </a:p>
          <a:p>
            <a:pPr algn="ctr"/>
            <a:r>
              <a:rPr lang="en-US" b="1" dirty="0" smtClean="0">
                <a:solidFill>
                  <a:srgbClr val="C00000"/>
                </a:solidFill>
                <a:latin typeface="Arial" pitchFamily="34" charset="0"/>
                <a:cs typeface="Arial" pitchFamily="34" charset="0"/>
              </a:rPr>
              <a:t>throat.</a:t>
            </a:r>
          </a:p>
          <a:p>
            <a:endParaRPr lang="en-US" dirty="0" smtClean="0"/>
          </a:p>
          <a:p>
            <a:r>
              <a:rPr lang="en-US" sz="1600" dirty="0" smtClean="0">
                <a:latin typeface="Arial" pitchFamily="34" charset="0"/>
                <a:cs typeface="Arial" pitchFamily="34" charset="0"/>
              </a:rPr>
              <a:t>Although skin changes can be worrying or distressing for patients and those treating</a:t>
            </a:r>
          </a:p>
          <a:p>
            <a:r>
              <a:rPr lang="en-US" sz="1600" dirty="0" smtClean="0">
                <a:latin typeface="Arial" pitchFamily="34" charset="0"/>
                <a:cs typeface="Arial" pitchFamily="34" charset="0"/>
              </a:rPr>
              <a:t>them, skin changes without life-threatening airway, breathing or circulation problems</a:t>
            </a:r>
          </a:p>
          <a:p>
            <a:r>
              <a:rPr lang="en-US" sz="1600" dirty="0" smtClean="0">
                <a:latin typeface="Arial" pitchFamily="34" charset="0"/>
                <a:cs typeface="Arial" pitchFamily="34" charset="0"/>
              </a:rPr>
              <a:t>do not signify an anaphylactic reaction.</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Reassuringly, most patients who have skin changes caused by allergy do not go on to develop an anaphylactic reaction.</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Differential diagnosis</a:t>
            </a:r>
            <a:endParaRPr lang="en-US" sz="1600" dirty="0" smtClean="0">
              <a:latin typeface="Arial" pitchFamily="34" charset="0"/>
              <a:cs typeface="Arial" pitchFamily="34" charset="0"/>
            </a:endParaRP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Life-threatening conditions:</a:t>
            </a: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Anaphylactic reaction can present with symptoms and signs that are very similar </a:t>
            </a:r>
            <a:r>
              <a:rPr lang="en-US" sz="1600" b="1" dirty="0" smtClean="0">
                <a:latin typeface="Arial" pitchFamily="34" charset="0"/>
                <a:cs typeface="Arial" pitchFamily="34" charset="0"/>
              </a:rPr>
              <a:t>to life-threatening asthma </a:t>
            </a:r>
            <a:r>
              <a:rPr lang="en-US" sz="1600" dirty="0" smtClean="0">
                <a:latin typeface="Arial" pitchFamily="34" charset="0"/>
                <a:cs typeface="Arial" pitchFamily="34" charset="0"/>
              </a:rPr>
              <a:t>– this is commonest in children.</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low blood pressure (or normal in children) with a petechial or purpuric rash</a:t>
            </a:r>
          </a:p>
          <a:p>
            <a:r>
              <a:rPr lang="en-US" sz="1600" dirty="0" smtClean="0">
                <a:latin typeface="Arial" pitchFamily="34" charset="0"/>
                <a:cs typeface="Arial" pitchFamily="34" charset="0"/>
              </a:rPr>
              <a:t>can be a sign of </a:t>
            </a:r>
            <a:r>
              <a:rPr lang="en-US" sz="1600" b="1" dirty="0" smtClean="0">
                <a:latin typeface="Arial" pitchFamily="34" charset="0"/>
                <a:cs typeface="Arial" pitchFamily="34" charset="0"/>
              </a:rPr>
              <a:t>septic shock.</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Seek help early if there are any doubts about the diagnosis and treatment.</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Following an ABCDE approach will help with treating the differential</a:t>
            </a:r>
          </a:p>
          <a:p>
            <a:r>
              <a:rPr lang="en-US" sz="1600" dirty="0" smtClean="0">
                <a:latin typeface="Arial" pitchFamily="34" charset="0"/>
                <a:cs typeface="Arial" pitchFamily="34" charset="0"/>
              </a:rPr>
              <a:t>diagnoses.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731" y="950172"/>
            <a:ext cx="9021145" cy="5324535"/>
          </a:xfrm>
          <a:prstGeom prst="rect">
            <a:avLst/>
          </a:prstGeom>
        </p:spPr>
        <p:txBody>
          <a:bodyPr wrap="square">
            <a:spAutoFit/>
          </a:bodyPr>
          <a:lstStyle/>
          <a:p>
            <a:pPr algn="ctr"/>
            <a:r>
              <a:rPr lang="en-US" b="1" dirty="0" smtClean="0">
                <a:solidFill>
                  <a:srgbClr val="C00000"/>
                </a:solidFill>
                <a:latin typeface="Arial" pitchFamily="34" charset="0"/>
                <a:cs typeface="Arial" pitchFamily="34" charset="0"/>
              </a:rPr>
              <a:t>Non life-threatening conditions (these usually respond to simple measures)</a:t>
            </a:r>
            <a:endParaRPr lang="en-US" dirty="0" smtClean="0">
              <a:solidFill>
                <a:srgbClr val="C00000"/>
              </a:solidFill>
              <a:latin typeface="Arial" pitchFamily="34" charset="0"/>
              <a:cs typeface="Arial" pitchFamily="34" charset="0"/>
            </a:endParaRPr>
          </a:p>
          <a:p>
            <a:endParaRPr lang="en-US" dirty="0" smtClean="0"/>
          </a:p>
          <a:p>
            <a:r>
              <a:rPr lang="en-US" sz="1600" dirty="0" smtClean="0">
                <a:latin typeface="Arial" pitchFamily="34" charset="0"/>
                <a:cs typeface="Arial" pitchFamily="34" charset="0"/>
              </a:rPr>
              <a:t>Faint (vasovagal episode).</a:t>
            </a:r>
          </a:p>
          <a:p>
            <a:r>
              <a:rPr lang="en-US" sz="1600" dirty="0" smtClean="0">
                <a:latin typeface="Arial" pitchFamily="34" charset="0"/>
                <a:cs typeface="Arial" pitchFamily="34" charset="0"/>
              </a:rPr>
              <a:t>Panic attack.</a:t>
            </a:r>
          </a:p>
          <a:p>
            <a:r>
              <a:rPr lang="en-US" sz="1600" dirty="0" smtClean="0">
                <a:latin typeface="Arial" pitchFamily="34" charset="0"/>
                <a:cs typeface="Arial" pitchFamily="34" charset="0"/>
              </a:rPr>
              <a:t>Breath-holding episode in child.</a:t>
            </a:r>
          </a:p>
          <a:p>
            <a:r>
              <a:rPr lang="en-US" sz="1600" dirty="0" smtClean="0">
                <a:latin typeface="Arial" pitchFamily="34" charset="0"/>
                <a:cs typeface="Arial" pitchFamily="34" charset="0"/>
              </a:rPr>
              <a:t>Idiopathic (non-allergic) urticaria or angioedema.</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There can be confusion between an anaphylactic reaction and a panic attack.</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Victims of previous anaphylaxis may be particularly prone to panic attacks if they</a:t>
            </a:r>
          </a:p>
          <a:p>
            <a:r>
              <a:rPr lang="en-US" sz="1600" dirty="0" smtClean="0">
                <a:latin typeface="Arial" pitchFamily="34" charset="0"/>
                <a:cs typeface="Arial" pitchFamily="34" charset="0"/>
              </a:rPr>
              <a:t>think they have been re-exposed to the allergen that caused a previous problem.</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 sense of impending doom and breathlessness leading to hyperventilation are</a:t>
            </a:r>
          </a:p>
          <a:p>
            <a:r>
              <a:rPr lang="en-US" sz="1600" dirty="0" smtClean="0">
                <a:latin typeface="Arial" pitchFamily="34" charset="0"/>
                <a:cs typeface="Arial" pitchFamily="34" charset="0"/>
              </a:rPr>
              <a:t>symptoms that resemble anaphylaxis in some ways. </a:t>
            </a:r>
          </a:p>
          <a:p>
            <a:r>
              <a:rPr lang="en-US" sz="1600" dirty="0" smtClean="0">
                <a:latin typeface="Arial" pitchFamily="34" charset="0"/>
                <a:cs typeface="Arial" pitchFamily="34" charset="0"/>
              </a:rPr>
              <a:t>While there is no hypotension, pallor, wheeze, or </a:t>
            </a:r>
            <a:r>
              <a:rPr lang="en-US" sz="1600" dirty="0" err="1" smtClean="0">
                <a:latin typeface="Arial" pitchFamily="34" charset="0"/>
                <a:cs typeface="Arial" pitchFamily="34" charset="0"/>
              </a:rPr>
              <a:t>urticarial</a:t>
            </a:r>
            <a:r>
              <a:rPr lang="en-US" sz="1600" dirty="0" smtClean="0">
                <a:latin typeface="Arial" pitchFamily="34" charset="0"/>
                <a:cs typeface="Arial" pitchFamily="34" charset="0"/>
              </a:rPr>
              <a:t> rash or swelling, there may sometimes be flushing or blotchy skin associated with anxiety adding to the diagnostic difficulty.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Vasovagal attacks after immunisation procedures-absence of rash, breathing difficulties, and swelling are useful distinguishing features, as is the slow pulse of a vasovagal attack compared with the rapid pulse of a severe anaphylactic episode. Fainting will usually respond to lying the patient down and raising the legs.</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593" y="1021256"/>
            <a:ext cx="8610600" cy="5416868"/>
          </a:xfrm>
          <a:prstGeom prst="rect">
            <a:avLst/>
          </a:prstGeom>
        </p:spPr>
        <p:txBody>
          <a:bodyPr wrap="square">
            <a:spAutoFit/>
          </a:bodyPr>
          <a:lstStyle/>
          <a:p>
            <a:pPr algn="ctr"/>
            <a:r>
              <a:rPr lang="en-US" b="1" cap="all" dirty="0" smtClean="0">
                <a:solidFill>
                  <a:srgbClr val="C00000"/>
                </a:solidFill>
              </a:rPr>
              <a:t>Adrenaline (Epinephrine)</a:t>
            </a:r>
            <a:endParaRPr lang="en-US" cap="all" dirty="0" smtClean="0">
              <a:solidFill>
                <a:srgbClr val="C00000"/>
              </a:solidFill>
            </a:endParaRPr>
          </a:p>
          <a:p>
            <a:pPr algn="ctr"/>
            <a:endParaRPr lang="en-US" dirty="0" smtClean="0">
              <a:solidFill>
                <a:srgbClr val="C00000"/>
              </a:solidFill>
            </a:endParaRPr>
          </a:p>
          <a:p>
            <a:pPr algn="ctr"/>
            <a:r>
              <a:rPr lang="en-US" b="1" cap="all" dirty="0" smtClean="0">
                <a:solidFill>
                  <a:srgbClr val="C00000"/>
                </a:solidFill>
              </a:rPr>
              <a:t>Adrenaline is the most important drug for the treatment of an anaphylactic Reaction.</a:t>
            </a:r>
            <a:r>
              <a:rPr lang="en-US" dirty="0" smtClean="0">
                <a:solidFill>
                  <a:srgbClr val="C00000"/>
                </a:solidFill>
              </a:rPr>
              <a:t> </a:t>
            </a:r>
          </a:p>
          <a:p>
            <a:endParaRPr lang="en-US" dirty="0" smtClean="0"/>
          </a:p>
          <a:p>
            <a:r>
              <a:rPr lang="en-US" sz="1600" dirty="0" smtClean="0">
                <a:latin typeface="Arial" pitchFamily="34" charset="0"/>
                <a:cs typeface="Arial" pitchFamily="34" charset="0"/>
              </a:rPr>
              <a:t>Consistent anecdotal evidence supporting its use to ease breathing difficulty and restore adequate cardiac output. </a:t>
            </a:r>
          </a:p>
          <a:p>
            <a:r>
              <a:rPr lang="en-US" sz="1600" dirty="0" smtClean="0">
                <a:latin typeface="Arial" pitchFamily="34" charset="0"/>
                <a:cs typeface="Arial" pitchFamily="34" charset="0"/>
              </a:rPr>
              <a:t>As an alpha-receptor agonist, it reverses peripheral vasodilation and reduces oedema.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Its beta-receptor activity dilates the bronchial airways, increases the force of myocardial contraction, and suppresses histamine and leukotriene release.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There are also beta-2 adrenergic receptors on mast cells that inhibit activation, and so early adrenaline attenuates the severity of IgE-mediated allergic reactions. </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Adrenaline seems to work best when given early after the onset of the reaction but it is not without risk, particularly when given intravenously.</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Adverse effects are extremely rare with correct doses injected intramuscularly (IM). Sometimes there has been uncertainty about whether complications (e.g., myocardial ischaemia) have been caused by the allergen itself or by the adrenaline given to treat 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43201"/>
            <a:ext cx="8991600" cy="5786199"/>
          </a:xfrm>
          <a:prstGeom prst="rect">
            <a:avLst/>
          </a:prstGeom>
        </p:spPr>
        <p:txBody>
          <a:bodyPr wrap="square">
            <a:spAutoFit/>
          </a:bodyPr>
          <a:lstStyle/>
          <a:p>
            <a:pPr algn="ctr"/>
            <a:r>
              <a:rPr lang="en-US" b="1" dirty="0" smtClean="0">
                <a:solidFill>
                  <a:srgbClr val="C00000"/>
                </a:solidFill>
                <a:latin typeface="Arial" pitchFamily="34" charset="0"/>
                <a:cs typeface="Arial" pitchFamily="34" charset="0"/>
              </a:rPr>
              <a:t>Intramuscular </a:t>
            </a:r>
            <a:r>
              <a:rPr lang="en-US" b="1" dirty="0" smtClean="0">
                <a:solidFill>
                  <a:srgbClr val="C00000"/>
                </a:solidFill>
                <a:latin typeface="Arial" pitchFamily="34" charset="0"/>
                <a:cs typeface="Arial" pitchFamily="34" charset="0"/>
              </a:rPr>
              <a:t>(IM) Adrenaline</a:t>
            </a:r>
            <a:endParaRPr lang="en-US" dirty="0" smtClean="0">
              <a:solidFill>
                <a:srgbClr val="C00000"/>
              </a:solidFill>
              <a:latin typeface="Arial" pitchFamily="34" charset="0"/>
              <a:cs typeface="Arial" pitchFamily="34" charset="0"/>
            </a:endParaRPr>
          </a:p>
          <a:p>
            <a:r>
              <a:rPr lang="en-US" sz="1600" dirty="0" smtClean="0">
                <a:latin typeface="Arial" pitchFamily="34" charset="0"/>
                <a:cs typeface="Arial" pitchFamily="34" charset="0"/>
              </a:rPr>
              <a:t>The </a:t>
            </a:r>
            <a:r>
              <a:rPr lang="en-US" sz="1600" dirty="0" smtClean="0">
                <a:latin typeface="Arial" pitchFamily="34" charset="0"/>
                <a:cs typeface="Arial" pitchFamily="34" charset="0"/>
              </a:rPr>
              <a:t>intramuscular (IM) route is  best for most who have to give adrenaline to treat an</a:t>
            </a:r>
          </a:p>
          <a:p>
            <a:r>
              <a:rPr lang="en-US" sz="1600" dirty="0" smtClean="0">
                <a:latin typeface="Arial" pitchFamily="34" charset="0"/>
                <a:cs typeface="Arial" pitchFamily="34" charset="0"/>
              </a:rPr>
              <a:t>anaphylactic </a:t>
            </a:r>
            <a:r>
              <a:rPr lang="en-US" sz="1600" dirty="0" smtClean="0">
                <a:latin typeface="Arial" pitchFamily="34" charset="0"/>
                <a:cs typeface="Arial" pitchFamily="34" charset="0"/>
              </a:rPr>
              <a:t>reaction. Monitor the patient as soon as possible (pulse, blood pressure, ECG,</a:t>
            </a:r>
          </a:p>
          <a:p>
            <a:r>
              <a:rPr lang="en-US" sz="1600" dirty="0" smtClean="0">
                <a:latin typeface="Arial" pitchFamily="34" charset="0"/>
                <a:cs typeface="Arial" pitchFamily="34" charset="0"/>
              </a:rPr>
              <a:t>pulse </a:t>
            </a:r>
            <a:r>
              <a:rPr lang="en-US" sz="1600" dirty="0" smtClean="0">
                <a:latin typeface="Arial" pitchFamily="34" charset="0"/>
                <a:cs typeface="Arial" pitchFamily="34" charset="0"/>
              </a:rPr>
              <a:t>oximetry) -To monitor the response to adrenaline. </a:t>
            </a:r>
          </a:p>
          <a:p>
            <a:r>
              <a:rPr lang="en-US" sz="1600" dirty="0" smtClean="0">
                <a:latin typeface="Arial" pitchFamily="34" charset="0"/>
                <a:cs typeface="Arial" pitchFamily="34" charset="0"/>
              </a:rPr>
              <a:t>         </a:t>
            </a:r>
          </a:p>
          <a:p>
            <a:r>
              <a:rPr lang="en-US" sz="1600" dirty="0" smtClean="0">
                <a:latin typeface="Arial" pitchFamily="34" charset="0"/>
                <a:cs typeface="Arial" pitchFamily="34" charset="0"/>
              </a:rPr>
              <a:t>             Benefits of IM route :</a:t>
            </a:r>
          </a:p>
          <a:p>
            <a:r>
              <a:rPr lang="en-US" sz="1600" dirty="0" smtClean="0">
                <a:latin typeface="Arial" pitchFamily="34" charset="0"/>
                <a:cs typeface="Arial" pitchFamily="34" charset="0"/>
              </a:rPr>
              <a:t>             There is a greater margin of safety.</a:t>
            </a:r>
          </a:p>
          <a:p>
            <a:r>
              <a:rPr lang="en-US" sz="1600" dirty="0" smtClean="0">
                <a:latin typeface="Arial" pitchFamily="34" charset="0"/>
                <a:cs typeface="Arial" pitchFamily="34" charset="0"/>
              </a:rPr>
              <a:t>             It does not require intravenous access.</a:t>
            </a:r>
          </a:p>
          <a:p>
            <a:r>
              <a:rPr lang="en-US" sz="1600" dirty="0" smtClean="0">
                <a:latin typeface="Arial" pitchFamily="34" charset="0"/>
                <a:cs typeface="Arial" pitchFamily="34" charset="0"/>
              </a:rPr>
              <a:t>             The IM route is easier to learn.</a:t>
            </a:r>
          </a:p>
          <a:p>
            <a:r>
              <a:rPr lang="en-US" sz="1600" dirty="0" smtClean="0">
                <a:latin typeface="Arial" pitchFamily="34" charset="0"/>
                <a:cs typeface="Arial" pitchFamily="34" charset="0"/>
              </a:rPr>
              <a:t>             Best site for IM injection - anterolateral aspect of the middle third of the thigh.</a:t>
            </a:r>
          </a:p>
          <a:p>
            <a:r>
              <a:rPr lang="en-US" sz="1600" dirty="0" smtClean="0">
                <a:latin typeface="Arial" pitchFamily="34" charset="0"/>
                <a:cs typeface="Arial" pitchFamily="34" charset="0"/>
              </a:rPr>
              <a:t>            </a:t>
            </a:r>
          </a:p>
          <a:p>
            <a:r>
              <a:rPr lang="en-US" sz="1600" dirty="0" smtClean="0">
                <a:latin typeface="Arial" pitchFamily="34" charset="0"/>
                <a:cs typeface="Arial" pitchFamily="34" charset="0"/>
              </a:rPr>
              <a:t>            The subcutaneous or inhaled routes for adrenaline are not recommended because </a:t>
            </a:r>
          </a:p>
          <a:p>
            <a:r>
              <a:rPr lang="en-US" sz="1600" dirty="0" smtClean="0">
                <a:latin typeface="Arial" pitchFamily="34" charset="0"/>
                <a:cs typeface="Arial" pitchFamily="34" charset="0"/>
              </a:rPr>
              <a:t>            they are less effective</a:t>
            </a:r>
          </a:p>
          <a:p>
            <a:r>
              <a:rPr lang="en-US" sz="1600" b="1" dirty="0" smtClean="0">
                <a:latin typeface="Arial" pitchFamily="34" charset="0"/>
                <a:cs typeface="Arial" pitchFamily="34" charset="0"/>
              </a:rPr>
              <a:t>            Adrenaline IM dose – adults</a:t>
            </a: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            0.5 mg IM (= 500 micrograms = 0.5 mL of 1:1000) adrenaline</a:t>
            </a:r>
          </a:p>
          <a:p>
            <a:r>
              <a:rPr lang="en-US" sz="1600" b="1" dirty="0" smtClean="0">
                <a:latin typeface="Arial" pitchFamily="34" charset="0"/>
                <a:cs typeface="Arial" pitchFamily="34" charset="0"/>
              </a:rPr>
              <a:t>            Adrenaline IM dose – children-</a:t>
            </a:r>
            <a:r>
              <a:rPr lang="en-US" sz="1600" dirty="0" smtClean="0">
                <a:latin typeface="Arial" pitchFamily="34" charset="0"/>
                <a:cs typeface="Arial" pitchFamily="34" charset="0"/>
              </a:rPr>
              <a:t> scientific basis forrecommended doses is weak. </a:t>
            </a:r>
          </a:p>
          <a:p>
            <a:r>
              <a:rPr lang="en-US" sz="1600" dirty="0" smtClean="0">
                <a:latin typeface="Arial" pitchFamily="34" charset="0"/>
                <a:cs typeface="Arial" pitchFamily="34" charset="0"/>
              </a:rPr>
              <a:t>             &gt; 12 years: 500 micrograms IM (0.5 mL) i.e. same as adult dose</a:t>
            </a:r>
          </a:p>
          <a:p>
            <a:r>
              <a:rPr lang="en-US" sz="1600" dirty="0" smtClean="0">
                <a:latin typeface="Arial" pitchFamily="34" charset="0"/>
                <a:cs typeface="Arial" pitchFamily="34" charset="0"/>
              </a:rPr>
              <a:t>             300 micrograms (0.3 mL) if child is small or prepubertal</a:t>
            </a:r>
          </a:p>
          <a:p>
            <a:r>
              <a:rPr lang="en-US" sz="1600" dirty="0" smtClean="0">
                <a:latin typeface="Arial" pitchFamily="34" charset="0"/>
                <a:cs typeface="Arial" pitchFamily="34" charset="0"/>
              </a:rPr>
              <a:t>             &gt; 6 – 12 years: 300 micrograms IM (0.3 mL)</a:t>
            </a:r>
          </a:p>
          <a:p>
            <a:r>
              <a:rPr lang="en-US" sz="1600" dirty="0" smtClean="0">
                <a:latin typeface="Arial" pitchFamily="34" charset="0"/>
                <a:cs typeface="Arial" pitchFamily="34" charset="0"/>
              </a:rPr>
              <a:t>             &gt; 6 months – 6 years: 150 micrograms IM (0.15 mL)</a:t>
            </a:r>
          </a:p>
          <a:p>
            <a:r>
              <a:rPr lang="en-US" sz="1600" dirty="0" smtClean="0">
                <a:latin typeface="Arial" pitchFamily="34" charset="0"/>
                <a:cs typeface="Arial" pitchFamily="34" charset="0"/>
              </a:rPr>
              <a:t>             &lt; 6 months: 150 micrograms IM (0.15 mL)</a:t>
            </a:r>
          </a:p>
          <a:p>
            <a:r>
              <a:rPr lang="en-US" sz="1600" dirty="0" smtClean="0">
                <a:latin typeface="Arial" pitchFamily="34" charset="0"/>
                <a:cs typeface="Arial" pitchFamily="34" charset="0"/>
              </a:rPr>
              <a:t>Repeat the IM adrenaline dose if there is no improvement .Further doses can be given </a:t>
            </a:r>
          </a:p>
          <a:p>
            <a:r>
              <a:rPr lang="en-US" sz="1600" dirty="0" smtClean="0">
                <a:latin typeface="Arial" pitchFamily="34" charset="0"/>
                <a:cs typeface="Arial" pitchFamily="34" charset="0"/>
              </a:rPr>
              <a:t> at about 5-minute intervals according to the patient’s response.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986" y="914400"/>
            <a:ext cx="8305800" cy="830997"/>
          </a:xfrm>
          <a:prstGeom prst="rect">
            <a:avLst/>
          </a:prstGeom>
        </p:spPr>
        <p:txBody>
          <a:bodyPr wrap="square">
            <a:spAutoFit/>
          </a:bodyPr>
          <a:lstStyle/>
          <a:p>
            <a:pPr algn="ctr"/>
            <a:r>
              <a:rPr lang="en-US" sz="2400" b="1" cap="all" dirty="0">
                <a:solidFill>
                  <a:srgbClr val="C00000"/>
                </a:solidFill>
                <a:latin typeface="Arial" pitchFamily="34" charset="0"/>
                <a:cs typeface="Arial" pitchFamily="34" charset="0"/>
              </a:rPr>
              <a:t>Anaphylaxis is a life-threatening type of allergic reaction</a:t>
            </a:r>
          </a:p>
        </p:txBody>
      </p:sp>
      <p:sp>
        <p:nvSpPr>
          <p:cNvPr id="3" name="Rectangle 2"/>
          <p:cNvSpPr/>
          <p:nvPr/>
        </p:nvSpPr>
        <p:spPr>
          <a:xfrm>
            <a:off x="152400" y="1752600"/>
            <a:ext cx="8458200" cy="707886"/>
          </a:xfrm>
          <a:prstGeom prst="rect">
            <a:avLst/>
          </a:prstGeom>
        </p:spPr>
        <p:txBody>
          <a:bodyPr wrap="square">
            <a:spAutoFit/>
          </a:bodyPr>
          <a:lstStyle/>
          <a:p>
            <a:pPr>
              <a:buFont typeface="Arial" pitchFamily="34" charset="0"/>
              <a:buChar char="•"/>
              <a:defRPr/>
            </a:pPr>
            <a:r>
              <a:rPr lang="en-US" sz="2000" b="1" dirty="0" smtClean="0">
                <a:latin typeface="Arial" pitchFamily="34" charset="0"/>
                <a:cs typeface="Arial" pitchFamily="34" charset="0"/>
              </a:rPr>
              <a:t> Can </a:t>
            </a:r>
            <a:r>
              <a:rPr lang="en-US" sz="2000" b="1" dirty="0">
                <a:latin typeface="Arial" pitchFamily="34" charset="0"/>
                <a:cs typeface="Arial" pitchFamily="34" charset="0"/>
              </a:rPr>
              <a:t>occur at any </a:t>
            </a:r>
            <a:r>
              <a:rPr lang="en-US" sz="2000" b="1" dirty="0" smtClean="0">
                <a:latin typeface="Arial" pitchFamily="34" charset="0"/>
                <a:cs typeface="Arial" pitchFamily="34" charset="0"/>
              </a:rPr>
              <a:t>time.</a:t>
            </a:r>
          </a:p>
          <a:p>
            <a:pPr>
              <a:buFont typeface="Arial" pitchFamily="34" charset="0"/>
              <a:buChar char="•"/>
              <a:defRPr/>
            </a:pPr>
            <a:r>
              <a:rPr lang="en-US" sz="2000" b="1" dirty="0" smtClean="0">
                <a:latin typeface="Arial" pitchFamily="34" charset="0"/>
                <a:cs typeface="Arial" pitchFamily="34" charset="0"/>
              </a:rPr>
              <a:t> Risks </a:t>
            </a:r>
            <a:r>
              <a:rPr lang="en-US" sz="2000" b="1" dirty="0">
                <a:latin typeface="Arial" pitchFamily="34" charset="0"/>
                <a:cs typeface="Arial" pitchFamily="34" charset="0"/>
              </a:rPr>
              <a:t>include a history of any type of allergic reaction.</a:t>
            </a:r>
          </a:p>
        </p:txBody>
      </p:sp>
      <p:sp>
        <p:nvSpPr>
          <p:cNvPr id="4" name="Rectangle 3"/>
          <p:cNvSpPr/>
          <p:nvPr/>
        </p:nvSpPr>
        <p:spPr>
          <a:xfrm rot="10800000" flipV="1">
            <a:off x="143069" y="2486607"/>
            <a:ext cx="8991600" cy="646331"/>
          </a:xfrm>
          <a:prstGeom prst="rect">
            <a:avLst/>
          </a:prstGeom>
        </p:spPr>
        <p:txBody>
          <a:bodyPr wrap="square">
            <a:spAutoFit/>
          </a:bodyPr>
          <a:lstStyle/>
          <a:p>
            <a:r>
              <a:rPr lang="en-US" dirty="0" smtClean="0">
                <a:latin typeface="Arial" pitchFamily="34" charset="0"/>
                <a:cs typeface="Arial" pitchFamily="34" charset="0"/>
              </a:rPr>
              <a:t>Anaphylaxis </a:t>
            </a:r>
            <a:r>
              <a:rPr lang="en-US" dirty="0">
                <a:latin typeface="Arial" pitchFamily="34" charset="0"/>
                <a:cs typeface="Arial" pitchFamily="34" charset="0"/>
              </a:rPr>
              <a:t>is a </a:t>
            </a:r>
            <a:r>
              <a:rPr lang="en-US" b="1" dirty="0">
                <a:latin typeface="Arial" pitchFamily="34" charset="0"/>
                <a:cs typeface="Arial" pitchFamily="34" charset="0"/>
              </a:rPr>
              <a:t>severe, whole-body allergic reaction</a:t>
            </a:r>
            <a:r>
              <a:rPr lang="en-US" dirty="0">
                <a:latin typeface="Arial" pitchFamily="34" charset="0"/>
                <a:cs typeface="Arial" pitchFamily="34" charset="0"/>
              </a:rPr>
              <a:t> </a:t>
            </a:r>
            <a:r>
              <a:rPr lang="en-US" b="1" dirty="0">
                <a:latin typeface="Arial" pitchFamily="34" charset="0"/>
                <a:cs typeface="Arial" pitchFamily="34" charset="0"/>
              </a:rPr>
              <a:t>to a chemical </a:t>
            </a:r>
            <a:r>
              <a:rPr lang="en-US" dirty="0">
                <a:latin typeface="Arial" pitchFamily="34" charset="0"/>
                <a:cs typeface="Arial" pitchFamily="34" charset="0"/>
              </a:rPr>
              <a:t>that has </a:t>
            </a:r>
            <a:r>
              <a:rPr lang="en-US" dirty="0" smtClean="0">
                <a:latin typeface="Arial" pitchFamily="34" charset="0"/>
                <a:cs typeface="Arial" pitchFamily="34" charset="0"/>
              </a:rPr>
              <a:t>become an </a:t>
            </a:r>
            <a:r>
              <a:rPr lang="en-US" dirty="0">
                <a:latin typeface="Arial" pitchFamily="34" charset="0"/>
                <a:cs typeface="Arial" pitchFamily="34" charset="0"/>
              </a:rPr>
              <a:t>allergen.</a:t>
            </a:r>
          </a:p>
        </p:txBody>
      </p:sp>
      <p:sp>
        <p:nvSpPr>
          <p:cNvPr id="5" name="Rectangle 4"/>
          <p:cNvSpPr/>
          <p:nvPr/>
        </p:nvSpPr>
        <p:spPr>
          <a:xfrm rot="10800000" flipV="1">
            <a:off x="163283" y="3148517"/>
            <a:ext cx="8686800" cy="1354217"/>
          </a:xfrm>
          <a:prstGeom prst="rect">
            <a:avLst/>
          </a:prstGeom>
        </p:spPr>
        <p:txBody>
          <a:bodyPr wrap="square">
            <a:spAutoFit/>
          </a:bodyPr>
          <a:lstStyle/>
          <a:p>
            <a:r>
              <a:rPr lang="en-US" b="1" dirty="0" smtClean="0">
                <a:solidFill>
                  <a:srgbClr val="00B0F0"/>
                </a:solidFill>
                <a:latin typeface="Arial" pitchFamily="34" charset="0"/>
                <a:cs typeface="Arial" pitchFamily="34" charset="0"/>
              </a:rPr>
              <a:t>INCIDENCE</a:t>
            </a:r>
          </a:p>
          <a:p>
            <a:r>
              <a:rPr lang="en-US" sz="1600" dirty="0" smtClean="0">
                <a:latin typeface="Arial" pitchFamily="34" charset="0"/>
                <a:cs typeface="Arial" pitchFamily="34" charset="0"/>
              </a:rPr>
              <a:t>1 </a:t>
            </a:r>
            <a:r>
              <a:rPr lang="en-US" sz="1600" dirty="0">
                <a:latin typeface="Arial" pitchFamily="34" charset="0"/>
                <a:cs typeface="Arial" pitchFamily="34" charset="0"/>
              </a:rPr>
              <a:t>million cases of venom anaphylaxis </a:t>
            </a: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0.4 million </a:t>
            </a:r>
            <a:r>
              <a:rPr lang="en-US" sz="1600" dirty="0">
                <a:latin typeface="Arial" pitchFamily="34" charset="0"/>
                <a:cs typeface="Arial" pitchFamily="34" charset="0"/>
              </a:rPr>
              <a:t>cases of nut anaphylaxis up to age 44 years worldwide.</a:t>
            </a:r>
          </a:p>
          <a:p>
            <a:r>
              <a:rPr lang="en-US" sz="1600" dirty="0" smtClean="0">
                <a:latin typeface="Arial" pitchFamily="34" charset="0"/>
                <a:cs typeface="Arial" pitchFamily="34" charset="0"/>
              </a:rPr>
              <a:t>Approximately 20 anaphylaxis deaths reported each year in the UK</a:t>
            </a:r>
          </a:p>
          <a:p>
            <a:r>
              <a:rPr lang="en-US" sz="1600" u="none" dirty="0" smtClean="0">
                <a:latin typeface="Arial" pitchFamily="34" charset="0"/>
                <a:cs typeface="Arial" pitchFamily="34" charset="0"/>
              </a:rPr>
              <a:t>(</a:t>
            </a:r>
            <a:r>
              <a:rPr lang="en-US" sz="1600" dirty="0" smtClean="0">
                <a:latin typeface="Arial" pitchFamily="34" charset="0"/>
                <a:cs typeface="Arial" pitchFamily="34" charset="0"/>
              </a:rPr>
              <a:t>specific causes of anaphylaxis -prevalence and severity data available</a:t>
            </a:r>
            <a:r>
              <a:rPr lang="en-US" sz="1600" dirty="0" smtClean="0">
                <a:latin typeface="Arial" pitchFamily="34" charset="0"/>
                <a:cs typeface="Arial" pitchFamily="34" charset="0"/>
              </a:rPr>
              <a:t>)</a:t>
            </a:r>
            <a:endParaRPr lang="en-US" sz="1600" dirty="0" smtClean="0">
              <a:latin typeface="Arial" pitchFamily="34" charset="0"/>
              <a:cs typeface="Arial" pitchFamily="34" charset="0"/>
            </a:endParaRPr>
          </a:p>
        </p:txBody>
      </p:sp>
      <p:sp>
        <p:nvSpPr>
          <p:cNvPr id="6" name="Rectangle 5"/>
          <p:cNvSpPr/>
          <p:nvPr/>
        </p:nvSpPr>
        <p:spPr>
          <a:xfrm>
            <a:off x="171062" y="4615532"/>
            <a:ext cx="8686800" cy="2092881"/>
          </a:xfrm>
          <a:prstGeom prst="rect">
            <a:avLst/>
          </a:prstGeom>
        </p:spPr>
        <p:txBody>
          <a:bodyPr wrap="square">
            <a:spAutoFit/>
          </a:bodyPr>
          <a:lstStyle/>
          <a:p>
            <a:r>
              <a:rPr lang="en-US" b="1" dirty="0" smtClean="0">
                <a:solidFill>
                  <a:srgbClr val="00B0F0"/>
                </a:solidFill>
                <a:latin typeface="Arial" pitchFamily="34" charset="0"/>
                <a:cs typeface="Arial" pitchFamily="34" charset="0"/>
              </a:rPr>
              <a:t>PROGNOSIS</a:t>
            </a:r>
          </a:p>
          <a:p>
            <a:r>
              <a:rPr lang="en-US" sz="1600" dirty="0" smtClean="0">
                <a:latin typeface="Arial" pitchFamily="34" charset="0"/>
                <a:cs typeface="Arial" pitchFamily="34" charset="0"/>
              </a:rPr>
              <a:t>Overall </a:t>
            </a:r>
            <a:r>
              <a:rPr lang="en-US" sz="1600" dirty="0">
                <a:latin typeface="Arial" pitchFamily="34" charset="0"/>
                <a:cs typeface="Arial" pitchFamily="34" charset="0"/>
              </a:rPr>
              <a:t>prognosis of anaphylaxis is </a:t>
            </a:r>
            <a:r>
              <a:rPr lang="en-US" sz="1600" dirty="0" smtClean="0">
                <a:latin typeface="Arial" pitchFamily="34" charset="0"/>
                <a:cs typeface="Arial" pitchFamily="34" charset="0"/>
              </a:rPr>
              <a:t>good.</a:t>
            </a:r>
          </a:p>
          <a:p>
            <a:r>
              <a:rPr lang="en-US" sz="1600" dirty="0" smtClean="0">
                <a:latin typeface="Arial" pitchFamily="34" charset="0"/>
                <a:cs typeface="Arial" pitchFamily="34" charset="0"/>
              </a:rPr>
              <a:t>Case </a:t>
            </a:r>
            <a:r>
              <a:rPr lang="en-US" sz="1600" dirty="0">
                <a:latin typeface="Arial" pitchFamily="34" charset="0"/>
                <a:cs typeface="Arial" pitchFamily="34" charset="0"/>
              </a:rPr>
              <a:t>fatality ratio of less </a:t>
            </a:r>
            <a:r>
              <a:rPr lang="en-US" sz="1600" dirty="0" smtClean="0">
                <a:latin typeface="Arial" pitchFamily="34" charset="0"/>
                <a:cs typeface="Arial" pitchFamily="34" charset="0"/>
              </a:rPr>
              <a:t>than 1</a:t>
            </a:r>
            <a:r>
              <a:rPr lang="en-US" sz="1600" dirty="0">
                <a:latin typeface="Arial" pitchFamily="34" charset="0"/>
                <a:cs typeface="Arial" pitchFamily="34" charset="0"/>
              </a:rPr>
              <a:t>% reported in most population-based </a:t>
            </a:r>
            <a:r>
              <a:rPr lang="en-US" sz="1600" dirty="0" smtClean="0">
                <a:latin typeface="Arial" pitchFamily="34" charset="0"/>
                <a:cs typeface="Arial" pitchFamily="34" charset="0"/>
              </a:rPr>
              <a:t>studies.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Risk </a:t>
            </a:r>
            <a:r>
              <a:rPr lang="en-US" sz="1600" dirty="0">
                <a:latin typeface="Arial" pitchFamily="34" charset="0"/>
                <a:cs typeface="Arial" pitchFamily="34" charset="0"/>
              </a:rPr>
              <a:t>of death is, </a:t>
            </a:r>
            <a:r>
              <a:rPr lang="en-US" sz="1600" dirty="0" smtClean="0">
                <a:latin typeface="Arial" pitchFamily="34" charset="0"/>
                <a:cs typeface="Arial" pitchFamily="34" charset="0"/>
              </a:rPr>
              <a:t>however, increased </a:t>
            </a:r>
            <a:r>
              <a:rPr lang="en-US" sz="1600" dirty="0">
                <a:latin typeface="Arial" pitchFamily="34" charset="0"/>
                <a:cs typeface="Arial" pitchFamily="34" charset="0"/>
              </a:rPr>
              <a:t>in those </a:t>
            </a:r>
            <a:r>
              <a:rPr lang="en-US" sz="1600" dirty="0" smtClean="0">
                <a:latin typeface="Arial" pitchFamily="34" charset="0"/>
                <a:cs typeface="Arial" pitchFamily="34" charset="0"/>
              </a:rPr>
              <a:t>with pre-existing </a:t>
            </a:r>
            <a:r>
              <a:rPr lang="en-US" sz="1600" dirty="0">
                <a:latin typeface="Arial" pitchFamily="34" charset="0"/>
                <a:cs typeface="Arial" pitchFamily="34" charset="0"/>
              </a:rPr>
              <a:t>asthma, particularly if the asthma is </a:t>
            </a:r>
            <a:r>
              <a:rPr lang="en-US" sz="1600" dirty="0" smtClean="0">
                <a:latin typeface="Arial" pitchFamily="34" charset="0"/>
                <a:cs typeface="Arial" pitchFamily="34" charset="0"/>
              </a:rPr>
              <a:t>poorly controlled </a:t>
            </a:r>
          </a:p>
          <a:p>
            <a:r>
              <a:rPr lang="en-US" sz="1600" dirty="0" smtClean="0">
                <a:latin typeface="Arial" pitchFamily="34" charset="0"/>
                <a:cs typeface="Arial" pitchFamily="34" charset="0"/>
              </a:rPr>
              <a:t>or </a:t>
            </a:r>
          </a:p>
          <a:p>
            <a:r>
              <a:rPr lang="en-US" sz="1600" dirty="0" smtClean="0">
                <a:latin typeface="Arial" pitchFamily="34" charset="0"/>
                <a:cs typeface="Arial" pitchFamily="34" charset="0"/>
              </a:rPr>
              <a:t>In  </a:t>
            </a:r>
            <a:r>
              <a:rPr lang="en-US" sz="1600" dirty="0">
                <a:latin typeface="Arial" pitchFamily="34" charset="0"/>
                <a:cs typeface="Arial" pitchFamily="34" charset="0"/>
              </a:rPr>
              <a:t>asthmatics who fail to use, or delay treatment </a:t>
            </a:r>
            <a:r>
              <a:rPr lang="en-US" sz="1600" dirty="0" smtClean="0">
                <a:latin typeface="Arial" pitchFamily="34" charset="0"/>
                <a:cs typeface="Arial" pitchFamily="34" charset="0"/>
              </a:rPr>
              <a:t>with adrenaline</a:t>
            </a:r>
            <a:r>
              <a:rPr lang="en-US" sz="1600" dirty="0" smtClean="0">
                <a:latin typeface="Arial" pitchFamily="34" charset="0"/>
                <a:cs typeface="Arial" pitchFamily="34" charset="0"/>
              </a:rPr>
              <a:t>.</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634" y="1049710"/>
            <a:ext cx="8382000" cy="5170646"/>
          </a:xfrm>
          <a:prstGeom prst="rect">
            <a:avLst/>
          </a:prstGeom>
        </p:spPr>
        <p:txBody>
          <a:bodyPr wrap="square">
            <a:spAutoFit/>
          </a:bodyPr>
          <a:lstStyle/>
          <a:p>
            <a:r>
              <a:rPr lang="en-US" sz="2200" b="1" dirty="0" smtClean="0">
                <a:latin typeface="Arial" pitchFamily="34" charset="0"/>
                <a:cs typeface="Arial" pitchFamily="34" charset="0"/>
              </a:rPr>
              <a:t>Anaphylaxis can occur in response to any allergen.</a:t>
            </a:r>
          </a:p>
          <a:p>
            <a:endParaRPr lang="en-US" sz="2200" b="1" dirty="0" smtClean="0">
              <a:latin typeface="Arial" pitchFamily="34" charset="0"/>
              <a:cs typeface="Arial" pitchFamily="34" charset="0"/>
            </a:endParaRPr>
          </a:p>
          <a:p>
            <a:r>
              <a:rPr lang="en-US" sz="2200" b="1" dirty="0" smtClean="0">
                <a:latin typeface="Arial" pitchFamily="34" charset="0"/>
                <a:cs typeface="Arial" pitchFamily="34" charset="0"/>
              </a:rPr>
              <a:t>Common causes include:</a:t>
            </a:r>
          </a:p>
          <a:p>
            <a:endParaRPr lang="en-US" sz="2200" b="1" dirty="0" smtClean="0">
              <a:latin typeface="Arial" pitchFamily="34" charset="0"/>
              <a:cs typeface="Arial" pitchFamily="34" charset="0"/>
            </a:endParaRPr>
          </a:p>
          <a:p>
            <a:pPr lvl="0">
              <a:buFont typeface="Arial" pitchFamily="34" charset="0"/>
              <a:buChar char="•"/>
            </a:pPr>
            <a:r>
              <a:rPr lang="en-US" sz="2200" b="1" dirty="0" smtClean="0">
                <a:latin typeface="Arial" pitchFamily="34" charset="0"/>
                <a:cs typeface="Arial" pitchFamily="34" charset="0"/>
                <a:hlinkClick r:id="rId3"/>
              </a:rPr>
              <a:t> Drug allergies</a:t>
            </a:r>
            <a:endParaRPr lang="en-US" sz="2200" b="1" dirty="0" smtClean="0">
              <a:latin typeface="Arial" pitchFamily="34" charset="0"/>
              <a:cs typeface="Arial" pitchFamily="34" charset="0"/>
            </a:endParaRPr>
          </a:p>
          <a:p>
            <a:pPr lvl="0"/>
            <a:endParaRPr lang="en-US" sz="2200" b="1" dirty="0" smtClean="0">
              <a:latin typeface="Arial" pitchFamily="34" charset="0"/>
              <a:cs typeface="Arial" pitchFamily="34" charset="0"/>
              <a:hlinkClick r:id="rId4"/>
            </a:endParaRPr>
          </a:p>
          <a:p>
            <a:pPr lvl="0">
              <a:buFont typeface="Arial" pitchFamily="34" charset="0"/>
              <a:buChar char="•"/>
            </a:pPr>
            <a:r>
              <a:rPr lang="en-US" sz="2200" b="1" dirty="0" smtClean="0">
                <a:latin typeface="Arial" pitchFamily="34" charset="0"/>
                <a:cs typeface="Arial" pitchFamily="34" charset="0"/>
                <a:hlinkClick r:id="rId4"/>
              </a:rPr>
              <a:t> Food allergies</a:t>
            </a:r>
            <a:endParaRPr lang="en-US" sz="2200" b="1" dirty="0" smtClean="0">
              <a:latin typeface="Arial" pitchFamily="34" charset="0"/>
              <a:cs typeface="Arial" pitchFamily="34" charset="0"/>
            </a:endParaRPr>
          </a:p>
          <a:p>
            <a:pPr lvl="0"/>
            <a:endParaRPr lang="en-US" sz="2200" b="1" dirty="0" smtClean="0">
              <a:latin typeface="Arial" pitchFamily="34" charset="0"/>
              <a:cs typeface="Arial" pitchFamily="34" charset="0"/>
              <a:hlinkClick r:id="rId5"/>
            </a:endParaRPr>
          </a:p>
          <a:p>
            <a:pPr lvl="0">
              <a:buFont typeface="Arial" pitchFamily="34" charset="0"/>
              <a:buChar char="•"/>
            </a:pPr>
            <a:r>
              <a:rPr lang="en-US" sz="2200" b="1" dirty="0" smtClean="0">
                <a:latin typeface="Arial" pitchFamily="34" charset="0"/>
                <a:cs typeface="Arial" pitchFamily="34" charset="0"/>
                <a:hlinkClick r:id="rId5"/>
              </a:rPr>
              <a:t> Insect bites/stings</a:t>
            </a:r>
            <a:endParaRPr lang="en-US" sz="2200" b="1" dirty="0" smtClean="0">
              <a:latin typeface="Arial" pitchFamily="34" charset="0"/>
              <a:cs typeface="Arial" pitchFamily="34" charset="0"/>
            </a:endParaRPr>
          </a:p>
          <a:p>
            <a:endParaRPr lang="en-US" sz="2200" b="1" dirty="0" smtClean="0">
              <a:latin typeface="Arial" pitchFamily="34" charset="0"/>
              <a:cs typeface="Arial" pitchFamily="34" charset="0"/>
            </a:endParaRPr>
          </a:p>
          <a:p>
            <a:endParaRPr lang="en-US" sz="2200" b="1" dirty="0" smtClean="0">
              <a:latin typeface="Arial" pitchFamily="34" charset="0"/>
              <a:cs typeface="Arial" pitchFamily="34" charset="0"/>
            </a:endParaRPr>
          </a:p>
          <a:p>
            <a:r>
              <a:rPr lang="en-US" sz="2200" b="1" dirty="0" smtClean="0">
                <a:latin typeface="Arial" pitchFamily="34" charset="0"/>
                <a:cs typeface="Arial" pitchFamily="34" charset="0"/>
              </a:rPr>
              <a:t>Pollens and other inhaled allergens rarely cause anaphylaxis. </a:t>
            </a:r>
          </a:p>
          <a:p>
            <a:endParaRPr lang="en-US" sz="2200" b="1" dirty="0" smtClean="0">
              <a:latin typeface="Arial" pitchFamily="34" charset="0"/>
              <a:cs typeface="Arial" pitchFamily="34" charset="0"/>
            </a:endParaRPr>
          </a:p>
          <a:p>
            <a:r>
              <a:rPr lang="en-US" sz="2200" b="1" dirty="0" smtClean="0">
                <a:latin typeface="Arial" pitchFamily="34" charset="0"/>
                <a:cs typeface="Arial" pitchFamily="34" charset="0"/>
              </a:rPr>
              <a:t>Some people have an anaphylactic reaction with no known cause</a:t>
            </a:r>
            <a:r>
              <a:rPr lang="en-US" sz="2200" b="1" dirty="0" smtClean="0">
                <a:latin typeface="Arial" pitchFamily="34" charset="0"/>
                <a:cs typeface="Arial" pitchFamily="34" charset="0"/>
              </a:rPr>
              <a:t>.</a:t>
            </a:r>
            <a:endParaRPr lang="en-US" sz="2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007" y="990600"/>
            <a:ext cx="7848600" cy="5632311"/>
          </a:xfrm>
          <a:prstGeom prst="rect">
            <a:avLst/>
          </a:prstGeom>
        </p:spPr>
        <p:txBody>
          <a:bodyPr wrap="square">
            <a:spAutoFit/>
          </a:bodyPr>
          <a:lstStyle/>
          <a:p>
            <a:r>
              <a:rPr lang="en-US" b="1" cap="all" dirty="0" smtClean="0">
                <a:solidFill>
                  <a:srgbClr val="C00000"/>
                </a:solidFill>
              </a:rPr>
              <a:t>Symptoms</a:t>
            </a:r>
          </a:p>
          <a:p>
            <a:endParaRPr lang="en-US" b="1" cap="all" dirty="0" smtClean="0"/>
          </a:p>
          <a:p>
            <a:r>
              <a:rPr lang="en-US" b="1" cap="all" dirty="0" smtClean="0"/>
              <a:t>A.  develop rapidly- often within seconds or minutes. </a:t>
            </a:r>
          </a:p>
          <a:p>
            <a:endParaRPr lang="en-US" dirty="0" smtClean="0">
              <a:latin typeface="Arial" pitchFamily="34" charset="0"/>
              <a:cs typeface="Arial" pitchFamily="34" charset="0"/>
            </a:endParaRPr>
          </a:p>
          <a:p>
            <a:pPr>
              <a:buFont typeface="Arial" pitchFamily="34" charset="0"/>
              <a:buChar char="•"/>
            </a:pPr>
            <a:r>
              <a:rPr lang="en-US" b="1" dirty="0" smtClean="0">
                <a:latin typeface="Arial" pitchFamily="34" charset="0"/>
                <a:cs typeface="Arial" pitchFamily="34" charset="0"/>
              </a:rPr>
              <a:t> May include the </a:t>
            </a:r>
            <a:r>
              <a:rPr lang="en-US" b="1" dirty="0" smtClean="0">
                <a:latin typeface="Arial" pitchFamily="34" charset="0"/>
                <a:cs typeface="Arial" pitchFamily="34" charset="0"/>
              </a:rPr>
              <a:t>following:</a:t>
            </a:r>
          </a:p>
          <a:p>
            <a:pPr>
              <a:buFont typeface="Arial" pitchFamily="34" charset="0"/>
              <a:buChar char="•"/>
            </a:pPr>
            <a:r>
              <a:rPr lang="en-US" b="1" dirty="0" smtClean="0">
                <a:latin typeface="Arial" pitchFamily="34" charset="0"/>
                <a:cs typeface="Arial" pitchFamily="34" charset="0"/>
              </a:rPr>
              <a:t>Abdominal </a:t>
            </a:r>
            <a:r>
              <a:rPr lang="en-US" b="1" dirty="0" smtClean="0">
                <a:latin typeface="Arial" pitchFamily="34" charset="0"/>
                <a:cs typeface="Arial" pitchFamily="34" charset="0"/>
              </a:rPr>
              <a:t>pain or cramping-Diarrhoea, Nausea, </a:t>
            </a:r>
            <a:r>
              <a:rPr lang="en-US" b="1" dirty="0" smtClean="0">
                <a:latin typeface="Arial" pitchFamily="34" charset="0"/>
                <a:cs typeface="Arial" pitchFamily="34" charset="0"/>
              </a:rPr>
              <a:t>Vomiting</a:t>
            </a:r>
          </a:p>
          <a:p>
            <a:pPr>
              <a:buFont typeface="Arial" pitchFamily="34" charset="0"/>
              <a:buChar char="•"/>
            </a:pPr>
            <a:r>
              <a:rPr lang="en-US" b="1" dirty="0" smtClean="0">
                <a:latin typeface="Arial" pitchFamily="34" charset="0"/>
                <a:cs typeface="Arial" pitchFamily="34" charset="0"/>
              </a:rPr>
              <a:t>Difficulty </a:t>
            </a:r>
            <a:r>
              <a:rPr lang="en-US" b="1" dirty="0" smtClean="0">
                <a:latin typeface="Arial" pitchFamily="34" charset="0"/>
                <a:cs typeface="Arial" pitchFamily="34" charset="0"/>
              </a:rPr>
              <a:t>breathing- Abnormal (high-pitched) breathing sounds-</a:t>
            </a:r>
          </a:p>
          <a:p>
            <a:pPr lvl="0">
              <a:buFont typeface="Arial" pitchFamily="34" charset="0"/>
              <a:buChar char="•"/>
            </a:pPr>
            <a:r>
              <a:rPr lang="en-US" b="1" dirty="0" smtClean="0">
                <a:latin typeface="Arial" pitchFamily="34" charset="0"/>
                <a:cs typeface="Arial" pitchFamily="34" charset="0"/>
              </a:rPr>
              <a:t> Wheezing</a:t>
            </a:r>
          </a:p>
          <a:p>
            <a:pPr>
              <a:buFont typeface="Arial" pitchFamily="34" charset="0"/>
              <a:buChar char="•"/>
            </a:pPr>
            <a:r>
              <a:rPr lang="en-US" b="1" dirty="0" smtClean="0">
                <a:latin typeface="Arial" pitchFamily="34" charset="0"/>
                <a:cs typeface="Arial" pitchFamily="34" charset="0"/>
              </a:rPr>
              <a:t> Cough</a:t>
            </a:r>
          </a:p>
          <a:p>
            <a:pPr lvl="0"/>
            <a:endParaRPr lang="en-US" b="1" dirty="0" smtClean="0">
              <a:latin typeface="Arial" pitchFamily="34" charset="0"/>
              <a:cs typeface="Arial" pitchFamily="34" charset="0"/>
              <a:hlinkClick r:id="rId3"/>
            </a:endParaRPr>
          </a:p>
          <a:p>
            <a:pPr lvl="0">
              <a:buFont typeface="Arial" pitchFamily="34" charset="0"/>
              <a:buChar char="•"/>
            </a:pPr>
            <a:r>
              <a:rPr lang="en-US" b="1" dirty="0" smtClean="0">
                <a:latin typeface="Arial" pitchFamily="34" charset="0"/>
                <a:cs typeface="Arial" pitchFamily="34" charset="0"/>
                <a:hlinkClick r:id="rId4"/>
              </a:rPr>
              <a:t> Fainting</a:t>
            </a:r>
            <a:r>
              <a:rPr lang="en-US" b="1" dirty="0" smtClean="0">
                <a:latin typeface="Arial" pitchFamily="34" charset="0"/>
                <a:cs typeface="Arial" pitchFamily="34" charset="0"/>
              </a:rPr>
              <a:t>, </a:t>
            </a:r>
            <a:r>
              <a:rPr lang="en-US" b="1" dirty="0" smtClean="0">
                <a:latin typeface="Arial" pitchFamily="34" charset="0"/>
                <a:cs typeface="Arial" pitchFamily="34" charset="0"/>
                <a:hlinkClick r:id="rId4"/>
              </a:rPr>
              <a:t>light-headedness</a:t>
            </a:r>
            <a:r>
              <a:rPr lang="en-US" b="1" dirty="0" smtClean="0">
                <a:latin typeface="Arial" pitchFamily="34" charset="0"/>
                <a:cs typeface="Arial" pitchFamily="34" charset="0"/>
              </a:rPr>
              <a:t>, </a:t>
            </a:r>
            <a:r>
              <a:rPr lang="en-US" b="1" dirty="0" smtClean="0">
                <a:latin typeface="Arial" pitchFamily="34" charset="0"/>
                <a:cs typeface="Arial" pitchFamily="34" charset="0"/>
                <a:hlinkClick r:id="rId5"/>
              </a:rPr>
              <a:t>dizziness</a:t>
            </a:r>
            <a:r>
              <a:rPr lang="en-US" b="1" dirty="0" smtClean="0">
                <a:latin typeface="Arial" pitchFamily="34" charset="0"/>
                <a:cs typeface="Arial" pitchFamily="34" charset="0"/>
              </a:rPr>
              <a:t>,</a:t>
            </a:r>
          </a:p>
          <a:p>
            <a:pPr lvl="0">
              <a:buFont typeface="Arial" pitchFamily="34" charset="0"/>
              <a:buChar char="•"/>
            </a:pPr>
            <a:r>
              <a:rPr lang="en-US" b="1" dirty="0" smtClean="0">
                <a:latin typeface="Arial" pitchFamily="34" charset="0"/>
                <a:cs typeface="Arial" pitchFamily="34" charset="0"/>
              </a:rPr>
              <a:t> </a:t>
            </a:r>
            <a:r>
              <a:rPr lang="en-US" b="1" dirty="0" smtClean="0">
                <a:latin typeface="Arial" pitchFamily="34" charset="0"/>
                <a:cs typeface="Arial" pitchFamily="34" charset="0"/>
                <a:hlinkClick r:id="rId3"/>
              </a:rPr>
              <a:t>Anxiety</a:t>
            </a:r>
            <a:r>
              <a:rPr lang="en-US" b="1" dirty="0" smtClean="0">
                <a:latin typeface="Arial" pitchFamily="34" charset="0"/>
                <a:cs typeface="Arial" pitchFamily="34" charset="0"/>
              </a:rPr>
              <a:t>,  </a:t>
            </a:r>
            <a:r>
              <a:rPr lang="en-US" b="1" dirty="0" smtClean="0">
                <a:latin typeface="Arial" pitchFamily="34" charset="0"/>
                <a:cs typeface="Arial" pitchFamily="34" charset="0"/>
                <a:hlinkClick r:id="rId6"/>
              </a:rPr>
              <a:t>Confusion</a:t>
            </a:r>
            <a:r>
              <a:rPr lang="en-US" b="1" dirty="0" smtClean="0">
                <a:latin typeface="Arial" pitchFamily="34" charset="0"/>
                <a:cs typeface="Arial" pitchFamily="34" charset="0"/>
              </a:rPr>
              <a:t>, Slurred speech</a:t>
            </a:r>
          </a:p>
          <a:p>
            <a:endParaRPr lang="en-US" b="1" dirty="0" smtClean="0">
              <a:latin typeface="Arial" pitchFamily="34" charset="0"/>
              <a:cs typeface="Arial" pitchFamily="34" charset="0"/>
            </a:endParaRPr>
          </a:p>
          <a:p>
            <a:pPr lvl="0">
              <a:buFont typeface="Arial" pitchFamily="34" charset="0"/>
              <a:buChar char="•"/>
            </a:pPr>
            <a:r>
              <a:rPr lang="en-US" b="1" dirty="0" smtClean="0">
                <a:latin typeface="Arial" pitchFamily="34" charset="0"/>
                <a:cs typeface="Arial" pitchFamily="34" charset="0"/>
              </a:rPr>
              <a:t> Difficulty swallowing</a:t>
            </a:r>
          </a:p>
          <a:p>
            <a:pPr lvl="0"/>
            <a:endParaRPr lang="en-US" b="1" dirty="0" smtClean="0">
              <a:latin typeface="Arial" pitchFamily="34" charset="0"/>
              <a:cs typeface="Arial" pitchFamily="34" charset="0"/>
              <a:hlinkClick r:id="rId4"/>
            </a:endParaRPr>
          </a:p>
          <a:p>
            <a:pPr>
              <a:buFont typeface="Arial" pitchFamily="34" charset="0"/>
              <a:buChar char="•"/>
            </a:pPr>
            <a:r>
              <a:rPr lang="en-US" b="1" dirty="0" smtClean="0">
                <a:latin typeface="Arial" pitchFamily="34" charset="0"/>
                <a:cs typeface="Arial" pitchFamily="34" charset="0"/>
                <a:hlinkClick r:id="rId7"/>
              </a:rPr>
              <a:t> Skin redness</a:t>
            </a:r>
            <a:r>
              <a:rPr lang="en-US" b="1" dirty="0" smtClean="0">
                <a:latin typeface="Arial" pitchFamily="34" charset="0"/>
                <a:cs typeface="Arial" pitchFamily="34" charset="0"/>
              </a:rPr>
              <a:t> ,</a:t>
            </a:r>
            <a:r>
              <a:rPr lang="en-US" b="1" dirty="0" smtClean="0">
                <a:latin typeface="Arial" pitchFamily="34" charset="0"/>
                <a:cs typeface="Arial" pitchFamily="34" charset="0"/>
                <a:hlinkClick r:id="rId8"/>
              </a:rPr>
              <a:t> Hives</a:t>
            </a:r>
            <a:r>
              <a:rPr lang="en-US" b="1" dirty="0" smtClean="0">
                <a:latin typeface="Arial" pitchFamily="34" charset="0"/>
                <a:cs typeface="Arial" pitchFamily="34" charset="0"/>
              </a:rPr>
              <a:t>, itchiness</a:t>
            </a:r>
          </a:p>
          <a:p>
            <a:pPr lvl="0"/>
            <a:endParaRPr lang="en-US" b="1" dirty="0" smtClean="0">
              <a:latin typeface="Arial" pitchFamily="34" charset="0"/>
              <a:cs typeface="Arial" pitchFamily="34" charset="0"/>
            </a:endParaRPr>
          </a:p>
          <a:p>
            <a:pPr lvl="0">
              <a:buFont typeface="Arial" pitchFamily="34" charset="0"/>
              <a:buChar char="•"/>
            </a:pPr>
            <a:r>
              <a:rPr lang="en-US" b="1" dirty="0" smtClean="0">
                <a:latin typeface="Arial" pitchFamily="34" charset="0"/>
                <a:cs typeface="Arial" pitchFamily="34" charset="0"/>
              </a:rPr>
              <a:t> Nasal congestion</a:t>
            </a:r>
          </a:p>
          <a:p>
            <a:pPr lvl="0"/>
            <a:endParaRPr lang="en-US" b="1" dirty="0" smtClean="0">
              <a:latin typeface="Arial" pitchFamily="34" charset="0"/>
              <a:cs typeface="Arial" pitchFamily="34" charset="0"/>
              <a:hlinkClick r:id="rId9"/>
            </a:endParaRPr>
          </a:p>
          <a:p>
            <a:pPr lvl="0">
              <a:buFont typeface="Arial" pitchFamily="34" charset="0"/>
              <a:buChar char="•"/>
            </a:pPr>
            <a:r>
              <a:rPr lang="en-US" b="1" dirty="0" smtClean="0">
                <a:latin typeface="Arial" pitchFamily="34" charset="0"/>
                <a:cs typeface="Arial" pitchFamily="34" charset="0"/>
                <a:hlinkClick r:id="rId9"/>
              </a:rPr>
              <a:t> </a:t>
            </a:r>
            <a:r>
              <a:rPr lang="en-US" b="1" dirty="0" smtClean="0">
                <a:latin typeface="Arial" pitchFamily="34" charset="0"/>
                <a:cs typeface="Arial" pitchFamily="34" charset="0"/>
                <a:hlinkClick r:id="rId9"/>
              </a:rPr>
              <a:t>Palpitations</a:t>
            </a:r>
            <a:endParaRPr lang="en-US"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26835"/>
            <a:ext cx="8610600" cy="5970865"/>
          </a:xfrm>
          <a:prstGeom prst="rect">
            <a:avLst/>
          </a:prstGeom>
        </p:spPr>
        <p:txBody>
          <a:bodyPr wrap="square">
            <a:spAutoFit/>
          </a:bodyPr>
          <a:lstStyle/>
          <a:p>
            <a:r>
              <a:rPr lang="en-US" sz="2200" b="1" cap="all" dirty="0" smtClean="0">
                <a:solidFill>
                  <a:srgbClr val="C00000"/>
                </a:solidFill>
              </a:rPr>
              <a:t>Signs</a:t>
            </a:r>
            <a:r>
              <a:rPr lang="en-US" sz="2200" b="1" dirty="0" smtClean="0">
                <a:solidFill>
                  <a:srgbClr val="C00000"/>
                </a:solidFill>
              </a:rPr>
              <a:t> </a:t>
            </a:r>
          </a:p>
          <a:p>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Include:</a:t>
            </a:r>
          </a:p>
          <a:p>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 Abnormal heart rhythm (</a:t>
            </a:r>
            <a:r>
              <a:rPr lang="en-US" sz="2000" b="1" dirty="0" smtClean="0">
                <a:latin typeface="Arial" pitchFamily="34" charset="0"/>
                <a:cs typeface="Arial" pitchFamily="34" charset="0"/>
                <a:hlinkClick r:id="rId3"/>
              </a:rPr>
              <a:t>arrhythmia</a:t>
            </a:r>
            <a:r>
              <a:rPr lang="en-US" sz="2000" b="1" dirty="0" smtClean="0">
                <a:latin typeface="Arial" pitchFamily="34" charset="0"/>
                <a:cs typeface="Arial" pitchFamily="34" charset="0"/>
              </a:rPr>
              <a:t>), </a:t>
            </a:r>
            <a:r>
              <a:rPr lang="en-US" sz="2000" b="1" dirty="0" smtClean="0">
                <a:latin typeface="Arial" pitchFamily="34" charset="0"/>
                <a:cs typeface="Arial" pitchFamily="34" charset="0"/>
                <a:hlinkClick r:id="rId4"/>
              </a:rPr>
              <a:t>Low blood pressure</a:t>
            </a:r>
            <a:r>
              <a:rPr lang="en-US" sz="2000" b="1" dirty="0" smtClean="0">
                <a:latin typeface="Arial" pitchFamily="34" charset="0"/>
                <a:cs typeface="Arial" pitchFamily="34" charset="0"/>
              </a:rPr>
              <a:t>, Rapid </a:t>
            </a:r>
            <a:r>
              <a:rPr lang="en-US" sz="2000" b="1" dirty="0" smtClean="0">
                <a:latin typeface="Arial" pitchFamily="34" charset="0"/>
                <a:cs typeface="Arial" pitchFamily="34" charset="0"/>
              </a:rPr>
              <a:t>pulse</a:t>
            </a:r>
          </a:p>
          <a:p>
            <a:pPr lvl="0">
              <a:buFont typeface="Arial" pitchFamily="34" charset="0"/>
              <a:buChar char="•"/>
            </a:pPr>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Wheezing</a:t>
            </a:r>
            <a:r>
              <a:rPr lang="en-US" sz="2000" b="1" dirty="0" smtClean="0">
                <a:latin typeface="Arial" pitchFamily="34" charset="0"/>
                <a:cs typeface="Arial" pitchFamily="34" charset="0"/>
              </a:rPr>
              <a:t>, Fluid in the lungs (</a:t>
            </a:r>
            <a:r>
              <a:rPr lang="en-US" sz="2000" b="1" dirty="0" smtClean="0">
                <a:latin typeface="Arial" pitchFamily="34" charset="0"/>
                <a:cs typeface="Arial" pitchFamily="34" charset="0"/>
                <a:hlinkClick r:id="rId5"/>
              </a:rPr>
              <a:t>pulmonary edema</a:t>
            </a:r>
            <a:r>
              <a:rPr lang="en-US" sz="2000" b="1" dirty="0" smtClean="0">
                <a:latin typeface="Arial" pitchFamily="34" charset="0"/>
                <a:cs typeface="Arial" pitchFamily="34" charset="0"/>
              </a:rPr>
              <a:t>)</a:t>
            </a:r>
          </a:p>
          <a:p>
            <a:pPr lvl="0"/>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hlinkClick r:id="rId6"/>
              </a:rPr>
              <a:t> </a:t>
            </a:r>
            <a:r>
              <a:rPr lang="en-US" sz="2000" b="1" dirty="0" smtClean="0">
                <a:latin typeface="Arial" pitchFamily="34" charset="0"/>
                <a:cs typeface="Arial" pitchFamily="34" charset="0"/>
                <a:hlinkClick r:id="rId6"/>
              </a:rPr>
              <a:t>Hives</a:t>
            </a:r>
            <a:r>
              <a:rPr lang="en-US" sz="2000" b="1" dirty="0" smtClean="0">
                <a:latin typeface="Arial" pitchFamily="34" charset="0"/>
                <a:cs typeface="Arial" pitchFamily="34" charset="0"/>
              </a:rPr>
              <a:t>, Skin that is blue from lack of oxygen or pale from </a:t>
            </a:r>
            <a:r>
              <a:rPr lang="en-US" sz="2000" b="1" dirty="0" smtClean="0">
                <a:latin typeface="Arial" pitchFamily="34" charset="0"/>
                <a:cs typeface="Arial" pitchFamily="34" charset="0"/>
              </a:rPr>
              <a:t>shock</a:t>
            </a:r>
          </a:p>
          <a:p>
            <a:pPr lvl="0"/>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Mental </a:t>
            </a:r>
            <a:r>
              <a:rPr lang="en-US" sz="2000" b="1" dirty="0" smtClean="0">
                <a:latin typeface="Arial" pitchFamily="34" charset="0"/>
                <a:cs typeface="Arial" pitchFamily="34" charset="0"/>
              </a:rPr>
              <a:t>confusion</a:t>
            </a:r>
          </a:p>
          <a:p>
            <a:pPr lvl="0"/>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 Swelling (</a:t>
            </a:r>
            <a:r>
              <a:rPr lang="en-US" sz="2000" b="1" dirty="0" smtClean="0">
                <a:latin typeface="Arial" pitchFamily="34" charset="0"/>
                <a:cs typeface="Arial" pitchFamily="34" charset="0"/>
                <a:hlinkClick r:id="rId7"/>
              </a:rPr>
              <a:t>angioedema</a:t>
            </a:r>
            <a:r>
              <a:rPr lang="en-US" sz="2000" b="1" dirty="0" smtClean="0">
                <a:latin typeface="Arial" pitchFamily="34" charset="0"/>
                <a:cs typeface="Arial" pitchFamily="34" charset="0"/>
              </a:rPr>
              <a:t>) in the throat that may be severe enough to block the airway</a:t>
            </a:r>
          </a:p>
          <a:p>
            <a:pPr lvl="0"/>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 Swelling of the eyes or face</a:t>
            </a:r>
          </a:p>
          <a:p>
            <a:pPr lvl="0"/>
            <a:endParaRPr lang="en-US" sz="2000" b="1" dirty="0" smtClean="0">
              <a:latin typeface="Arial" pitchFamily="34" charset="0"/>
              <a:cs typeface="Arial" pitchFamily="34" charset="0"/>
            </a:endParaRPr>
          </a:p>
          <a:p>
            <a:pPr lvl="0">
              <a:buFont typeface="Arial" pitchFamily="34" charset="0"/>
              <a:buChar char="•"/>
            </a:pP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Weakness</a:t>
            </a:r>
            <a:endParaRPr lang="en-US"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305800" cy="5693866"/>
          </a:xfrm>
          <a:prstGeom prst="rect">
            <a:avLst/>
          </a:prstGeom>
        </p:spPr>
        <p:txBody>
          <a:bodyPr wrap="square">
            <a:spAutoFit/>
          </a:bodyPr>
          <a:lstStyle/>
          <a:p>
            <a:pPr algn="ctr"/>
            <a:r>
              <a:rPr lang="en-US" sz="2200" b="1" cap="all" dirty="0" smtClean="0">
                <a:solidFill>
                  <a:srgbClr val="C00000"/>
                </a:solidFill>
                <a:latin typeface="Arial" pitchFamily="34" charset="0"/>
                <a:cs typeface="Arial" pitchFamily="34" charset="0"/>
              </a:rPr>
              <a:t>Life-threatening problems</a:t>
            </a:r>
            <a:endParaRPr lang="en-US" sz="2200" b="1" dirty="0">
              <a:solidFill>
                <a:srgbClr val="C00000"/>
              </a:solidFill>
              <a:latin typeface="Arial" pitchFamily="34" charset="0"/>
              <a:cs typeface="Arial" pitchFamily="34" charset="0"/>
            </a:endParaRPr>
          </a:p>
          <a:p>
            <a:endParaRPr lang="en-US" b="1" dirty="0" smtClean="0"/>
          </a:p>
          <a:p>
            <a:r>
              <a:rPr lang="en-US" b="1" dirty="0" smtClean="0">
                <a:solidFill>
                  <a:srgbClr val="00B0F0"/>
                </a:solidFill>
              </a:rPr>
              <a:t>Airway</a:t>
            </a:r>
            <a:r>
              <a:rPr lang="en-US" b="1" dirty="0">
                <a:solidFill>
                  <a:srgbClr val="00B0F0"/>
                </a:solidFill>
              </a:rPr>
              <a:t>: </a:t>
            </a:r>
            <a:r>
              <a:rPr lang="en-US" dirty="0">
                <a:latin typeface="Arial" pitchFamily="34" charset="0"/>
                <a:cs typeface="Arial" pitchFamily="34" charset="0"/>
              </a:rPr>
              <a:t>swelling, hoarseness, </a:t>
            </a:r>
            <a:r>
              <a:rPr lang="en-US" dirty="0" err="1">
                <a:latin typeface="Arial" pitchFamily="34" charset="0"/>
                <a:cs typeface="Arial" pitchFamily="34" charset="0"/>
              </a:rPr>
              <a:t>stridor</a:t>
            </a:r>
            <a:endParaRPr lang="en-US" dirty="0">
              <a:latin typeface="Arial" pitchFamily="34" charset="0"/>
              <a:cs typeface="Arial" pitchFamily="34" charset="0"/>
            </a:endParaRPr>
          </a:p>
          <a:p>
            <a:endParaRPr lang="en-US" b="1" dirty="0"/>
          </a:p>
          <a:p>
            <a:r>
              <a:rPr lang="en-US" b="1" dirty="0" smtClean="0">
                <a:solidFill>
                  <a:srgbClr val="00B0F0"/>
                </a:solidFill>
              </a:rPr>
              <a:t>Breathing:</a:t>
            </a:r>
          </a:p>
          <a:p>
            <a:r>
              <a:rPr lang="en-US" dirty="0" smtClean="0">
                <a:latin typeface="Arial" pitchFamily="34" charset="0"/>
                <a:cs typeface="Arial" pitchFamily="34" charset="0"/>
              </a:rPr>
              <a:t>Rapid breathing</a:t>
            </a:r>
          </a:p>
          <a:p>
            <a:r>
              <a:rPr lang="en-US" dirty="0" smtClean="0">
                <a:latin typeface="Arial" pitchFamily="34" charset="0"/>
                <a:cs typeface="Arial" pitchFamily="34" charset="0"/>
              </a:rPr>
              <a:t>Wheeze</a:t>
            </a:r>
          </a:p>
          <a:p>
            <a:r>
              <a:rPr lang="en-US" dirty="0" smtClean="0">
                <a:latin typeface="Arial" pitchFamily="34" charset="0"/>
                <a:cs typeface="Arial" pitchFamily="34" charset="0"/>
              </a:rPr>
              <a:t>Fatigue</a:t>
            </a:r>
          </a:p>
          <a:p>
            <a:r>
              <a:rPr lang="en-US" dirty="0" smtClean="0">
                <a:latin typeface="Arial" pitchFamily="34" charset="0"/>
                <a:cs typeface="Arial" pitchFamily="34" charset="0"/>
              </a:rPr>
              <a:t>Cyanosis</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dirty="0" smtClean="0">
                <a:latin typeface="Arial" pitchFamily="34" charset="0"/>
                <a:cs typeface="Arial" pitchFamily="34" charset="0"/>
              </a:rPr>
              <a:t>SpO2 </a:t>
            </a:r>
            <a:r>
              <a:rPr lang="en-US" dirty="0">
                <a:latin typeface="Arial" pitchFamily="34" charset="0"/>
                <a:cs typeface="Arial" pitchFamily="34" charset="0"/>
              </a:rPr>
              <a:t>&lt; 92</a:t>
            </a:r>
            <a:r>
              <a:rPr lang="en-US" dirty="0" smtClean="0">
                <a:latin typeface="Arial" pitchFamily="34" charset="0"/>
                <a:cs typeface="Arial" pitchFamily="34" charset="0"/>
              </a:rPr>
              <a:t>%</a:t>
            </a:r>
          </a:p>
          <a:p>
            <a:r>
              <a:rPr lang="en-US" dirty="0" smtClean="0">
                <a:latin typeface="Arial" pitchFamily="34" charset="0"/>
                <a:cs typeface="Arial" pitchFamily="34" charset="0"/>
              </a:rPr>
              <a:t>Confusion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warning sign of dangerous throat swelling is a very hoarse or whispered voice, or coarse sounds when the person is breathing in air.</a:t>
            </a:r>
            <a:endParaRPr lang="en-US" dirty="0">
              <a:latin typeface="Arial" pitchFamily="34" charset="0"/>
              <a:cs typeface="Arial" pitchFamily="34" charset="0"/>
            </a:endParaRPr>
          </a:p>
          <a:p>
            <a:endParaRPr lang="en-US" b="1" dirty="0" smtClean="0"/>
          </a:p>
          <a:p>
            <a:r>
              <a:rPr lang="en-US" b="1" dirty="0" smtClean="0">
                <a:solidFill>
                  <a:srgbClr val="00B0F0"/>
                </a:solidFill>
              </a:rPr>
              <a:t>Circulation</a:t>
            </a:r>
            <a:r>
              <a:rPr lang="en-US" b="1" dirty="0">
                <a:solidFill>
                  <a:srgbClr val="00B0F0"/>
                </a:solidFill>
              </a:rPr>
              <a:t>: </a:t>
            </a:r>
            <a:endParaRPr lang="en-US" b="1" dirty="0" smtClean="0">
              <a:solidFill>
                <a:srgbClr val="00B0F0"/>
              </a:solidFill>
            </a:endParaRPr>
          </a:p>
          <a:p>
            <a:r>
              <a:rPr lang="en-US" dirty="0" smtClean="0">
                <a:latin typeface="Arial" pitchFamily="34" charset="0"/>
                <a:cs typeface="Arial" pitchFamily="34" charset="0"/>
              </a:rPr>
              <a:t>Pale clammy skin/extremeties</a:t>
            </a:r>
          </a:p>
          <a:p>
            <a:r>
              <a:rPr lang="en-US" dirty="0" smtClean="0">
                <a:latin typeface="Arial" pitchFamily="34" charset="0"/>
                <a:cs typeface="Arial" pitchFamily="34" charset="0"/>
              </a:rPr>
              <a:t>Low </a:t>
            </a:r>
            <a:r>
              <a:rPr lang="en-US" dirty="0">
                <a:latin typeface="Arial" pitchFamily="34" charset="0"/>
                <a:cs typeface="Arial" pitchFamily="34" charset="0"/>
              </a:rPr>
              <a:t>blood </a:t>
            </a:r>
            <a:r>
              <a:rPr lang="en-US" dirty="0" smtClean="0">
                <a:latin typeface="Arial" pitchFamily="34" charset="0"/>
                <a:cs typeface="Arial" pitchFamily="34" charset="0"/>
              </a:rPr>
              <a:t>pressure</a:t>
            </a:r>
          </a:p>
          <a:p>
            <a:r>
              <a:rPr lang="en-US" dirty="0" smtClean="0">
                <a:latin typeface="Arial" pitchFamily="34" charset="0"/>
                <a:cs typeface="Arial" pitchFamily="34" charset="0"/>
              </a:rPr>
              <a:t>Faintness</a:t>
            </a:r>
          </a:p>
          <a:p>
            <a:r>
              <a:rPr lang="en-US" dirty="0" smtClean="0">
                <a:latin typeface="Arial" pitchFamily="34" charset="0"/>
                <a:cs typeface="Arial" pitchFamily="34" charset="0"/>
              </a:rPr>
              <a:t>Drowsy/coma</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38" y="766656"/>
            <a:ext cx="8915400" cy="4647426"/>
          </a:xfrm>
          <a:prstGeom prst="rect">
            <a:avLst/>
          </a:prstGeom>
        </p:spPr>
        <p:txBody>
          <a:bodyPr wrap="square">
            <a:spAutoFit/>
          </a:bodyPr>
          <a:lstStyle/>
          <a:p>
            <a:pPr algn="ctr"/>
            <a:r>
              <a:rPr lang="en-US" sz="2200" b="1" dirty="0" smtClean="0">
                <a:solidFill>
                  <a:srgbClr val="C00000"/>
                </a:solidFill>
                <a:latin typeface="Arial" pitchFamily="34" charset="0"/>
                <a:cs typeface="Arial" pitchFamily="34" charset="0"/>
              </a:rPr>
              <a:t>EMERGENCY </a:t>
            </a:r>
            <a:r>
              <a:rPr lang="en-US" sz="2200" b="1" dirty="0">
                <a:solidFill>
                  <a:srgbClr val="C00000"/>
                </a:solidFill>
                <a:latin typeface="Arial" pitchFamily="34" charset="0"/>
                <a:cs typeface="Arial" pitchFamily="34" charset="0"/>
              </a:rPr>
              <a:t>TREATMENT OF ANAPHYLACTIC </a:t>
            </a:r>
            <a:r>
              <a:rPr lang="en-US" sz="2200" b="1" dirty="0" smtClean="0">
                <a:solidFill>
                  <a:srgbClr val="C00000"/>
                </a:solidFill>
                <a:latin typeface="Arial" pitchFamily="34" charset="0"/>
                <a:cs typeface="Arial" pitchFamily="34" charset="0"/>
              </a:rPr>
              <a:t>REACTIONS-Resuscitation Council (UK)</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dirty="0">
                <a:latin typeface="Arial" pitchFamily="34" charset="0"/>
                <a:cs typeface="Arial" pitchFamily="34" charset="0"/>
              </a:rPr>
              <a:t>Establish </a:t>
            </a:r>
            <a:r>
              <a:rPr lang="en-US" dirty="0" smtClean="0">
                <a:latin typeface="Arial" pitchFamily="34" charset="0"/>
                <a:cs typeface="Arial" pitchFamily="34" charset="0"/>
              </a:rPr>
              <a:t>airway</a:t>
            </a:r>
          </a:p>
          <a:p>
            <a:pPr>
              <a:buFont typeface="Arial" pitchFamily="34" charset="0"/>
              <a:buChar char="•"/>
            </a:pPr>
            <a:r>
              <a:rPr lang="en-US" dirty="0" smtClean="0">
                <a:latin typeface="Arial" pitchFamily="34" charset="0"/>
                <a:cs typeface="Arial" pitchFamily="34" charset="0"/>
              </a:rPr>
              <a:t>High </a:t>
            </a:r>
            <a:r>
              <a:rPr lang="en-US" dirty="0">
                <a:latin typeface="Arial" pitchFamily="34" charset="0"/>
                <a:cs typeface="Arial" pitchFamily="34" charset="0"/>
              </a:rPr>
              <a:t>flow </a:t>
            </a:r>
            <a:r>
              <a:rPr lang="en-US" dirty="0" smtClean="0">
                <a:latin typeface="Arial" pitchFamily="34" charset="0"/>
                <a:cs typeface="Arial" pitchFamily="34" charset="0"/>
              </a:rPr>
              <a:t>oxygen</a:t>
            </a:r>
          </a:p>
          <a:p>
            <a:pPr>
              <a:buFont typeface="Arial" pitchFamily="34" charset="0"/>
              <a:buChar char="•"/>
            </a:pPr>
            <a:r>
              <a:rPr lang="en-US" dirty="0" smtClean="0">
                <a:latin typeface="Arial" pitchFamily="34" charset="0"/>
                <a:cs typeface="Arial" pitchFamily="34" charset="0"/>
              </a:rPr>
              <a:t>IV </a:t>
            </a:r>
            <a:r>
              <a:rPr lang="en-US" dirty="0">
                <a:latin typeface="Arial" pitchFamily="34" charset="0"/>
                <a:cs typeface="Arial" pitchFamily="34" charset="0"/>
              </a:rPr>
              <a:t>fluid </a:t>
            </a:r>
            <a:r>
              <a:rPr lang="en-US" dirty="0" smtClean="0">
                <a:latin typeface="Arial" pitchFamily="34" charset="0"/>
                <a:cs typeface="Arial" pitchFamily="34" charset="0"/>
              </a:rPr>
              <a:t>challenge</a:t>
            </a:r>
          </a:p>
          <a:p>
            <a:pPr>
              <a:buFont typeface="Arial" pitchFamily="34" charset="0"/>
              <a:buChar char="•"/>
            </a:pPr>
            <a:r>
              <a:rPr lang="en-US" dirty="0" err="1" smtClean="0">
                <a:latin typeface="Arial" pitchFamily="34" charset="0"/>
                <a:cs typeface="Arial" pitchFamily="34" charset="0"/>
              </a:rPr>
              <a:t>Chlorphenamine</a:t>
            </a:r>
            <a:r>
              <a:rPr lang="en-US" dirty="0" smtClean="0">
                <a:latin typeface="Arial" pitchFamily="34" charset="0"/>
                <a:cs typeface="Arial" pitchFamily="34" charset="0"/>
              </a:rPr>
              <a:t> </a:t>
            </a:r>
            <a:r>
              <a:rPr lang="en-US" dirty="0" smtClean="0">
                <a:latin typeface="Arial" pitchFamily="34" charset="0"/>
                <a:cs typeface="Arial" pitchFamily="34" charset="0"/>
              </a:rPr>
              <a:t>((IM or slow IV) (IM or slow IV)-</a:t>
            </a:r>
          </a:p>
          <a:p>
            <a:r>
              <a:rPr lang="en-US" dirty="0" smtClean="0">
                <a:latin typeface="Arial" pitchFamily="34" charset="0"/>
                <a:cs typeface="Arial" pitchFamily="34" charset="0"/>
              </a:rPr>
              <a:t>   Adult or child more than 12 years 10 mg </a:t>
            </a:r>
          </a:p>
          <a:p>
            <a:r>
              <a:rPr lang="en-US" dirty="0" smtClean="0">
                <a:latin typeface="Arial" pitchFamily="34" charset="0"/>
                <a:cs typeface="Arial" pitchFamily="34" charset="0"/>
              </a:rPr>
              <a:t>   Child 6 - 12 years 5 mg</a:t>
            </a:r>
          </a:p>
          <a:p>
            <a:r>
              <a:rPr lang="en-US" dirty="0" smtClean="0">
                <a:latin typeface="Arial" pitchFamily="34" charset="0"/>
                <a:cs typeface="Arial" pitchFamily="34" charset="0"/>
              </a:rPr>
              <a:t>   Child 6 months to 6 years 2.5 mg</a:t>
            </a:r>
          </a:p>
          <a:p>
            <a:r>
              <a:rPr lang="en-US" dirty="0" smtClean="0">
                <a:latin typeface="Arial" pitchFamily="34" charset="0"/>
                <a:cs typeface="Arial" pitchFamily="34" charset="0"/>
              </a:rPr>
              <a:t>   Child less than 6 months 250 micrograms/kg 25 </a:t>
            </a:r>
            <a:r>
              <a:rPr lang="en-US" dirty="0" smtClean="0">
                <a:latin typeface="Arial" pitchFamily="34" charset="0"/>
                <a:cs typeface="Arial" pitchFamily="34" charset="0"/>
              </a:rPr>
              <a:t>mg</a:t>
            </a:r>
          </a:p>
          <a:p>
            <a:pPr>
              <a:buFont typeface="Arial" pitchFamily="34" charset="0"/>
              <a:buChar char="•"/>
            </a:pPr>
            <a:r>
              <a:rPr lang="en-US" dirty="0" smtClean="0">
                <a:latin typeface="Arial" pitchFamily="34" charset="0"/>
                <a:cs typeface="Arial" pitchFamily="34" charset="0"/>
              </a:rPr>
              <a:t>Hydrocortisone </a:t>
            </a:r>
            <a:r>
              <a:rPr lang="en-US" dirty="0" smtClean="0">
                <a:latin typeface="Arial" pitchFamily="34" charset="0"/>
                <a:cs typeface="Arial" pitchFamily="34" charset="0"/>
              </a:rPr>
              <a:t>((IM or slow IV) (IM or slow IV)</a:t>
            </a:r>
          </a:p>
          <a:p>
            <a:r>
              <a:rPr lang="en-US" dirty="0" smtClean="0">
                <a:latin typeface="Arial" pitchFamily="34" charset="0"/>
                <a:cs typeface="Arial" pitchFamily="34" charset="0"/>
              </a:rPr>
              <a:t>   Adult or child more than 12 years -200mg </a:t>
            </a:r>
          </a:p>
          <a:p>
            <a:r>
              <a:rPr lang="en-US" dirty="0" smtClean="0">
                <a:latin typeface="Arial" pitchFamily="34" charset="0"/>
                <a:cs typeface="Arial" pitchFamily="34" charset="0"/>
              </a:rPr>
              <a:t>   Child 6 - 12 years  100 mg</a:t>
            </a:r>
          </a:p>
          <a:p>
            <a:r>
              <a:rPr lang="en-US" dirty="0" smtClean="0">
                <a:latin typeface="Arial" pitchFamily="34" charset="0"/>
                <a:cs typeface="Arial" pitchFamily="34" charset="0"/>
              </a:rPr>
              <a:t>   Child 6 months to 6 years  50 mg</a:t>
            </a:r>
          </a:p>
          <a:p>
            <a:r>
              <a:rPr lang="en-US" dirty="0" smtClean="0">
                <a:latin typeface="Arial" pitchFamily="34" charset="0"/>
                <a:cs typeface="Arial" pitchFamily="34" charset="0"/>
              </a:rPr>
              <a:t>   Child less than 6 months 25 </a:t>
            </a:r>
            <a:r>
              <a:rPr lang="en-US" dirty="0" smtClean="0">
                <a:latin typeface="Arial" pitchFamily="34" charset="0"/>
                <a:cs typeface="Arial" pitchFamily="34" charset="0"/>
              </a:rPr>
              <a:t>mg</a:t>
            </a:r>
            <a:endParaRPr lang="en-US" dirty="0" smtClean="0">
              <a:latin typeface="Arial" pitchFamily="34" charset="0"/>
              <a:cs typeface="Arial" pitchFamily="34" charset="0"/>
            </a:endParaRPr>
          </a:p>
        </p:txBody>
      </p:sp>
      <p:sp>
        <p:nvSpPr>
          <p:cNvPr id="3" name="Rectangle 2"/>
          <p:cNvSpPr/>
          <p:nvPr/>
        </p:nvSpPr>
        <p:spPr>
          <a:xfrm rot="10800000" flipV="1">
            <a:off x="171062" y="5589041"/>
            <a:ext cx="8686800" cy="923330"/>
          </a:xfrm>
          <a:prstGeom prst="rect">
            <a:avLst/>
          </a:prstGeom>
        </p:spPr>
        <p:txBody>
          <a:bodyPr wrap="square">
            <a:spAutoFit/>
          </a:bodyPr>
          <a:lstStyle/>
          <a:p>
            <a:r>
              <a:rPr lang="en-US" b="1" dirty="0" smtClean="0">
                <a:solidFill>
                  <a:srgbClr val="0070C0"/>
                </a:solidFill>
              </a:rPr>
              <a:t>Monitor</a:t>
            </a:r>
            <a:r>
              <a:rPr lang="en-US" dirty="0" smtClean="0">
                <a:solidFill>
                  <a:srgbClr val="0070C0"/>
                </a:solidFill>
              </a:rPr>
              <a:t>-</a:t>
            </a:r>
            <a:r>
              <a:rPr lang="en-US" dirty="0" smtClean="0"/>
              <a:t> Oxygen saturation- Pulse </a:t>
            </a:r>
            <a:r>
              <a:rPr lang="en-US" dirty="0" err="1" smtClean="0"/>
              <a:t>oximetry</a:t>
            </a:r>
            <a:endParaRPr lang="en-US" dirty="0" smtClean="0"/>
          </a:p>
          <a:p>
            <a:r>
              <a:rPr lang="en-US" dirty="0" smtClean="0"/>
              <a:t>                 Blood Pressure</a:t>
            </a:r>
          </a:p>
          <a:p>
            <a:r>
              <a:rPr lang="en-US" baseline="0" dirty="0" smtClean="0"/>
              <a:t>                 ECG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365" y="1064342"/>
            <a:ext cx="8763000" cy="5078313"/>
          </a:xfrm>
          <a:prstGeom prst="rect">
            <a:avLst/>
          </a:prstGeom>
        </p:spPr>
        <p:txBody>
          <a:bodyPr wrap="square">
            <a:spAutoFit/>
          </a:bodyPr>
          <a:lstStyle/>
          <a:p>
            <a:r>
              <a:rPr lang="en-US" b="1" dirty="0">
                <a:solidFill>
                  <a:srgbClr val="0070C0"/>
                </a:solidFill>
                <a:latin typeface="Arial" pitchFamily="34" charset="0"/>
                <a:cs typeface="Arial" pitchFamily="34" charset="0"/>
              </a:rPr>
              <a:t>Epidemiology</a:t>
            </a:r>
          </a:p>
          <a:p>
            <a:r>
              <a:rPr lang="en-US" dirty="0">
                <a:latin typeface="Arial" pitchFamily="34" charset="0"/>
                <a:cs typeface="Arial" pitchFamily="34" charset="0"/>
              </a:rPr>
              <a:t>One of the problems is that anaphylaxis is not always </a:t>
            </a:r>
            <a:r>
              <a:rPr lang="en-US" dirty="0" err="1">
                <a:latin typeface="Arial" pitchFamily="34" charset="0"/>
                <a:cs typeface="Arial" pitchFamily="34" charset="0"/>
              </a:rPr>
              <a:t>recognised</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dirty="0" smtClean="0">
                <a:latin typeface="Arial" pitchFamily="34" charset="0"/>
                <a:cs typeface="Arial" pitchFamily="34" charset="0"/>
              </a:rPr>
              <a:t>Further, </a:t>
            </a:r>
            <a:r>
              <a:rPr lang="en-US" dirty="0">
                <a:latin typeface="Arial" pitchFamily="34" charset="0"/>
                <a:cs typeface="Arial" pitchFamily="34" charset="0"/>
              </a:rPr>
              <a:t>the criteria for inclusion vary </a:t>
            </a:r>
            <a:r>
              <a:rPr lang="en-US" dirty="0" smtClean="0">
                <a:latin typeface="Arial" pitchFamily="34" charset="0"/>
                <a:cs typeface="Arial" pitchFamily="34" charset="0"/>
              </a:rPr>
              <a:t>in different </a:t>
            </a:r>
            <a:r>
              <a:rPr lang="en-US" dirty="0">
                <a:latin typeface="Arial" pitchFamily="34" charset="0"/>
                <a:cs typeface="Arial" pitchFamily="34" charset="0"/>
              </a:rPr>
              <a:t>studies and countries.</a:t>
            </a:r>
          </a:p>
          <a:p>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Incidence </a:t>
            </a:r>
            <a:r>
              <a:rPr lang="en-US" b="1" dirty="0">
                <a:solidFill>
                  <a:srgbClr val="0070C0"/>
                </a:solidFill>
                <a:latin typeface="Arial" pitchFamily="34" charset="0"/>
                <a:cs typeface="Arial" pitchFamily="34" charset="0"/>
              </a:rPr>
              <a:t>rate</a:t>
            </a:r>
          </a:p>
          <a:p>
            <a:r>
              <a:rPr lang="en-US" dirty="0">
                <a:latin typeface="Arial" pitchFamily="34" charset="0"/>
                <a:cs typeface="Arial" pitchFamily="34" charset="0"/>
              </a:rPr>
              <a:t>The American College of Allergy, Asthma and Immunology Epidemiology of</a:t>
            </a:r>
          </a:p>
          <a:p>
            <a:r>
              <a:rPr lang="en-US" dirty="0">
                <a:latin typeface="Arial" pitchFamily="34" charset="0"/>
                <a:cs typeface="Arial" pitchFamily="34" charset="0"/>
              </a:rPr>
              <a:t>Anaphylaxis Working group summary: </a:t>
            </a:r>
            <a:endParaRPr lang="en-US" dirty="0" smtClean="0">
              <a:latin typeface="Arial" pitchFamily="34" charset="0"/>
              <a:cs typeface="Arial" pitchFamily="34" charset="0"/>
            </a:endParaRPr>
          </a:p>
          <a:p>
            <a:r>
              <a:rPr lang="en-US" dirty="0" smtClean="0">
                <a:latin typeface="Arial" pitchFamily="34" charset="0"/>
                <a:cs typeface="Arial" pitchFamily="34" charset="0"/>
              </a:rPr>
              <a:t>overall </a:t>
            </a:r>
            <a:r>
              <a:rPr lang="en-US" dirty="0">
                <a:latin typeface="Arial" pitchFamily="34" charset="0"/>
                <a:cs typeface="Arial" pitchFamily="34" charset="0"/>
              </a:rPr>
              <a:t>frequency </a:t>
            </a:r>
            <a:r>
              <a:rPr lang="en-US" dirty="0" smtClean="0">
                <a:latin typeface="Arial" pitchFamily="34" charset="0"/>
                <a:cs typeface="Arial" pitchFamily="34" charset="0"/>
              </a:rPr>
              <a:t>of episodes </a:t>
            </a:r>
            <a:r>
              <a:rPr lang="en-US" dirty="0">
                <a:latin typeface="Arial" pitchFamily="34" charset="0"/>
                <a:cs typeface="Arial" pitchFamily="34" charset="0"/>
              </a:rPr>
              <a:t>of anaphylaxis </a:t>
            </a:r>
            <a:r>
              <a:rPr lang="en-US" dirty="0" smtClean="0">
                <a:latin typeface="Arial" pitchFamily="34" charset="0"/>
                <a:cs typeface="Arial" pitchFamily="34" charset="0"/>
              </a:rPr>
              <a:t>-between </a:t>
            </a:r>
            <a:r>
              <a:rPr lang="en-US" dirty="0">
                <a:latin typeface="Arial" pitchFamily="34" charset="0"/>
                <a:cs typeface="Arial" pitchFamily="34" charset="0"/>
              </a:rPr>
              <a:t>30 and 950 cases per</a:t>
            </a:r>
          </a:p>
          <a:p>
            <a:r>
              <a:rPr lang="en-US" dirty="0">
                <a:latin typeface="Arial" pitchFamily="34" charset="0"/>
                <a:cs typeface="Arial" pitchFamily="34" charset="0"/>
              </a:rPr>
              <a:t>100,000 persons per year.</a:t>
            </a:r>
          </a:p>
          <a:p>
            <a:endParaRPr lang="en-US" b="1"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Lifetime </a:t>
            </a:r>
            <a:r>
              <a:rPr lang="en-US" b="1" dirty="0">
                <a:solidFill>
                  <a:srgbClr val="0070C0"/>
                </a:solidFill>
                <a:latin typeface="Arial" pitchFamily="34" charset="0"/>
                <a:cs typeface="Arial" pitchFamily="34" charset="0"/>
              </a:rPr>
              <a:t>prevalence</a:t>
            </a:r>
          </a:p>
          <a:p>
            <a:r>
              <a:rPr lang="en-US" dirty="0">
                <a:latin typeface="Arial" pitchFamily="34" charset="0"/>
                <a:cs typeface="Arial" pitchFamily="34" charset="0"/>
              </a:rPr>
              <a:t>between 50 </a:t>
            </a:r>
            <a:r>
              <a:rPr lang="en-US" dirty="0" smtClean="0">
                <a:latin typeface="Arial" pitchFamily="34" charset="0"/>
                <a:cs typeface="Arial" pitchFamily="34" charset="0"/>
              </a:rPr>
              <a:t>and 2000 </a:t>
            </a:r>
            <a:r>
              <a:rPr lang="en-US" dirty="0">
                <a:latin typeface="Arial" pitchFamily="34" charset="0"/>
                <a:cs typeface="Arial" pitchFamily="34" charset="0"/>
              </a:rPr>
              <a:t>episodes per 100,000 </a:t>
            </a:r>
            <a:r>
              <a:rPr lang="en-US" dirty="0" smtClean="0">
                <a:latin typeface="Arial" pitchFamily="34" charset="0"/>
                <a:cs typeface="Arial" pitchFamily="34" charset="0"/>
              </a:rPr>
              <a:t>persons</a:t>
            </a:r>
          </a:p>
          <a:p>
            <a:r>
              <a:rPr lang="en-US" dirty="0" smtClean="0">
                <a:latin typeface="Arial" pitchFamily="34" charset="0"/>
                <a:cs typeface="Arial" pitchFamily="34" charset="0"/>
              </a:rPr>
              <a:t> </a:t>
            </a:r>
            <a:r>
              <a:rPr lang="en-US" dirty="0" smtClean="0">
                <a:latin typeface="Arial" pitchFamily="34" charset="0"/>
                <a:cs typeface="Arial" pitchFamily="34" charset="0"/>
              </a:rPr>
              <a:t>or 0.05-2.0</a:t>
            </a:r>
            <a:r>
              <a:rPr lang="en-US" dirty="0">
                <a:latin typeface="Arial" pitchFamily="34" charset="0"/>
                <a:cs typeface="Arial" pitchFamily="34" charset="0"/>
              </a:rPr>
              <a:t>%.</a:t>
            </a:r>
          </a:p>
          <a:p>
            <a:r>
              <a:rPr lang="en-US" dirty="0" smtClean="0">
                <a:latin typeface="Arial" pitchFamily="34" charset="0"/>
                <a:cs typeface="Arial" pitchFamily="34" charset="0"/>
              </a:rPr>
              <a:t>Lifetime </a:t>
            </a:r>
            <a:r>
              <a:rPr lang="en-US" dirty="0">
                <a:latin typeface="Arial" pitchFamily="34" charset="0"/>
                <a:cs typeface="Arial" pitchFamily="34" charset="0"/>
              </a:rPr>
              <a:t>age-standardised prevalence of a </a:t>
            </a:r>
            <a:r>
              <a:rPr lang="en-US" dirty="0" smtClean="0">
                <a:latin typeface="Arial" pitchFamily="34" charset="0"/>
                <a:cs typeface="Arial" pitchFamily="34" charset="0"/>
              </a:rPr>
              <a:t>recorded diagnosis </a:t>
            </a:r>
            <a:r>
              <a:rPr lang="en-US" dirty="0">
                <a:latin typeface="Arial" pitchFamily="34" charset="0"/>
                <a:cs typeface="Arial" pitchFamily="34" charset="0"/>
              </a:rPr>
              <a:t>of anaphylaxis </a:t>
            </a:r>
            <a:endParaRPr lang="en-US" dirty="0" smtClean="0">
              <a:latin typeface="Arial" pitchFamily="34" charset="0"/>
              <a:cs typeface="Arial" pitchFamily="34" charset="0"/>
            </a:endParaRPr>
          </a:p>
          <a:p>
            <a:r>
              <a:rPr lang="en-US" dirty="0" smtClean="0">
                <a:latin typeface="Arial" pitchFamily="34" charset="0"/>
                <a:cs typeface="Arial" pitchFamily="34" charset="0"/>
              </a:rPr>
              <a:t>of </a:t>
            </a:r>
            <a:r>
              <a:rPr lang="en-US" dirty="0">
                <a:latin typeface="Arial" pitchFamily="34" charset="0"/>
                <a:cs typeface="Arial" pitchFamily="34" charset="0"/>
              </a:rPr>
              <a:t>75.5 per 100,000 in 2005. </a:t>
            </a:r>
            <a:endParaRPr lang="en-US" dirty="0" smtClean="0">
              <a:latin typeface="Arial" pitchFamily="34" charset="0"/>
              <a:cs typeface="Arial" pitchFamily="34" charset="0"/>
            </a:endParaRPr>
          </a:p>
          <a:p>
            <a:endParaRPr lang="en-US" dirty="0">
              <a:latin typeface="Arial" pitchFamily="34" charset="0"/>
              <a:cs typeface="Arial" pitchFamily="34" charset="0"/>
            </a:endParaRPr>
          </a:p>
          <a:p>
            <a:r>
              <a:rPr lang="en-US" dirty="0" smtClean="0">
                <a:latin typeface="Arial" pitchFamily="34" charset="0"/>
                <a:cs typeface="Arial" pitchFamily="34" charset="0"/>
              </a:rPr>
              <a:t>Calculations </a:t>
            </a:r>
            <a:r>
              <a:rPr lang="en-US" dirty="0">
                <a:latin typeface="Arial" pitchFamily="34" charset="0"/>
                <a:cs typeface="Arial" pitchFamily="34" charset="0"/>
              </a:rPr>
              <a:t>based </a:t>
            </a:r>
            <a:r>
              <a:rPr lang="en-US" dirty="0" smtClean="0">
                <a:latin typeface="Arial" pitchFamily="34" charset="0"/>
                <a:cs typeface="Arial" pitchFamily="34" charset="0"/>
              </a:rPr>
              <a:t>on these </a:t>
            </a:r>
            <a:r>
              <a:rPr lang="en-US" dirty="0">
                <a:latin typeface="Arial" pitchFamily="34" charset="0"/>
                <a:cs typeface="Arial" pitchFamily="34" charset="0"/>
              </a:rPr>
              <a:t>data indicate that approximately 1 in 1,333 of the English population </a:t>
            </a:r>
            <a:r>
              <a:rPr lang="en-US" dirty="0" smtClean="0">
                <a:latin typeface="Arial" pitchFamily="34" charset="0"/>
                <a:cs typeface="Arial" pitchFamily="34" charset="0"/>
              </a:rPr>
              <a:t>have experienced </a:t>
            </a:r>
            <a:r>
              <a:rPr lang="en-US" dirty="0">
                <a:latin typeface="Arial" pitchFamily="34" charset="0"/>
                <a:cs typeface="Arial" pitchFamily="34" charset="0"/>
              </a:rPr>
              <a:t>anaphylaxis at some point in their lives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2723</Words>
  <Application>Microsoft Office PowerPoint</Application>
  <PresentationFormat>On-screen Show (4:3)</PresentationFormat>
  <Paragraphs>405</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ANAPHYLAXIS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10-D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ANAPHYLAXIS</dc:title>
  <dc:creator>User</dc:creator>
  <cp:lastModifiedBy>Mars</cp:lastModifiedBy>
  <cp:revision>75</cp:revision>
  <dcterms:created xsi:type="dcterms:W3CDTF">2011-12-17T14:47:40Z</dcterms:created>
  <dcterms:modified xsi:type="dcterms:W3CDTF">2011-10-18T06:48:23Z</dcterms:modified>
</cp:coreProperties>
</file>