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62"/>
  </p:notesMasterIdLst>
  <p:sldIdLst>
    <p:sldId id="256" r:id="rId2"/>
    <p:sldId id="257" r:id="rId3"/>
    <p:sldId id="258" r:id="rId4"/>
    <p:sldId id="259" r:id="rId5"/>
    <p:sldId id="261" r:id="rId6"/>
    <p:sldId id="262" r:id="rId7"/>
    <p:sldId id="320" r:id="rId8"/>
    <p:sldId id="292" r:id="rId9"/>
    <p:sldId id="293" r:id="rId10"/>
    <p:sldId id="281" r:id="rId11"/>
    <p:sldId id="269" r:id="rId12"/>
    <p:sldId id="264" r:id="rId13"/>
    <p:sldId id="268" r:id="rId14"/>
    <p:sldId id="266" r:id="rId15"/>
    <p:sldId id="263" r:id="rId16"/>
    <p:sldId id="267" r:id="rId17"/>
    <p:sldId id="282" r:id="rId18"/>
    <p:sldId id="274" r:id="rId19"/>
    <p:sldId id="276" r:id="rId20"/>
    <p:sldId id="277" r:id="rId21"/>
    <p:sldId id="278" r:id="rId22"/>
    <p:sldId id="279" r:id="rId23"/>
    <p:sldId id="283" r:id="rId24"/>
    <p:sldId id="288" r:id="rId25"/>
    <p:sldId id="287" r:id="rId26"/>
    <p:sldId id="296" r:id="rId27"/>
    <p:sldId id="285" r:id="rId28"/>
    <p:sldId id="294" r:id="rId29"/>
    <p:sldId id="297" r:id="rId30"/>
    <p:sldId id="295" r:id="rId31"/>
    <p:sldId id="298" r:id="rId32"/>
    <p:sldId id="300" r:id="rId33"/>
    <p:sldId id="303" r:id="rId34"/>
    <p:sldId id="305" r:id="rId35"/>
    <p:sldId id="332" r:id="rId36"/>
    <p:sldId id="304" r:id="rId37"/>
    <p:sldId id="306" r:id="rId38"/>
    <p:sldId id="307" r:id="rId39"/>
    <p:sldId id="308" r:id="rId40"/>
    <p:sldId id="311" r:id="rId41"/>
    <p:sldId id="312" r:id="rId42"/>
    <p:sldId id="313" r:id="rId43"/>
    <p:sldId id="314" r:id="rId44"/>
    <p:sldId id="301" r:id="rId45"/>
    <p:sldId id="302" r:id="rId46"/>
    <p:sldId id="315" r:id="rId47"/>
    <p:sldId id="317" r:id="rId48"/>
    <p:sldId id="316" r:id="rId49"/>
    <p:sldId id="318" r:id="rId50"/>
    <p:sldId id="319" r:id="rId51"/>
    <p:sldId id="338" r:id="rId52"/>
    <p:sldId id="321" r:id="rId53"/>
    <p:sldId id="334" r:id="rId54"/>
    <p:sldId id="335" r:id="rId55"/>
    <p:sldId id="322" r:id="rId56"/>
    <p:sldId id="323" r:id="rId57"/>
    <p:sldId id="325" r:id="rId58"/>
    <p:sldId id="333" r:id="rId59"/>
    <p:sldId id="327" r:id="rId60"/>
    <p:sldId id="328"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871" autoAdjust="0"/>
  </p:normalViewPr>
  <p:slideViewPr>
    <p:cSldViewPr>
      <p:cViewPr varScale="1">
        <p:scale>
          <a:sx n="101" d="100"/>
          <a:sy n="101" d="100"/>
        </p:scale>
        <p:origin x="-26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4C71FF-C597-4272-9DA9-83BB1246CAEB}" type="datetimeFigureOut">
              <a:rPr lang="en-US" smtClean="0"/>
              <a:pPr/>
              <a:t>11/1/2011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E2C87E-432E-413C-B420-3ED32BD4164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26</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28</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29</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32</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  </a:t>
            </a:r>
            <a:r>
              <a:rPr kumimoji="0" lang="en-US" sz="19600" b="0" i="0" u="none" strike="noStrike" cap="none" normalizeH="0" baseline="0" dirty="0" smtClean="0">
                <a:ln>
                  <a:noFill/>
                </a:ln>
                <a:solidFill>
                  <a:schemeClr val="tx1"/>
                </a:solidFill>
                <a:effectLst/>
                <a:latin typeface="Arial" pitchFamily="34" charset="0"/>
              </a:rPr>
              <a:t> </a:t>
            </a:r>
            <a:endParaRPr kumimoji="0" lang="en-US" sz="2000" b="0" i="0" u="none" strike="noStrike" cap="none" normalizeH="0" baseline="0" dirty="0" smtClean="0">
              <a:ln>
                <a:noFill/>
              </a:ln>
              <a:solidFill>
                <a:schemeClr val="tx1"/>
              </a:solidFill>
              <a:effectLst/>
              <a:latin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33</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p>
        </p:txBody>
      </p:sp>
      <p:sp>
        <p:nvSpPr>
          <p:cNvPr id="4" name="Slide Number Placeholder 3"/>
          <p:cNvSpPr>
            <a:spLocks noGrp="1"/>
          </p:cNvSpPr>
          <p:nvPr>
            <p:ph type="sldNum" sz="quarter" idx="10"/>
          </p:nvPr>
        </p:nvSpPr>
        <p:spPr/>
        <p:txBody>
          <a:bodyPr/>
          <a:lstStyle/>
          <a:p>
            <a:fld id="{0EE2C87E-432E-413C-B420-3ED32BD41640}" type="slidenum">
              <a:rPr lang="en-US" smtClean="0"/>
              <a:pPr/>
              <a:t>34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4</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36</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37</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38</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39</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42</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dirty="0" smtClean="0"/>
              <a:t>and information sources used in the compilation of this webpage, email</a:t>
            </a:r>
            <a:endParaRPr lang="en-US" b="1" dirty="0" smtClean="0"/>
          </a:p>
        </p:txBody>
      </p:sp>
      <p:sp>
        <p:nvSpPr>
          <p:cNvPr id="4" name="Slide Number Placeholder 3"/>
          <p:cNvSpPr>
            <a:spLocks noGrp="1"/>
          </p:cNvSpPr>
          <p:nvPr>
            <p:ph type="sldNum" sz="quarter" idx="10"/>
          </p:nvPr>
        </p:nvSpPr>
        <p:spPr/>
        <p:txBody>
          <a:bodyPr/>
          <a:lstStyle/>
          <a:p>
            <a:fld id="{0EE2C87E-432E-413C-B420-3ED32BD41640}" type="slidenum">
              <a:rPr lang="en-US" smtClean="0"/>
              <a:pPr/>
              <a:t>43</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44</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45</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46</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47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5</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48</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49</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50</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51</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59</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60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lgn="just"/>
            <a:endParaRPr lang="en-US" dirty="0"/>
          </a:p>
        </p:txBody>
      </p:sp>
      <p:sp>
        <p:nvSpPr>
          <p:cNvPr id="4" name="Slide Number Placeholder 3"/>
          <p:cNvSpPr>
            <a:spLocks noGrp="1"/>
          </p:cNvSpPr>
          <p:nvPr>
            <p:ph type="sldNum" sz="quarter" idx="10"/>
          </p:nvPr>
        </p:nvSpPr>
        <p:spPr/>
        <p:txBody>
          <a:bodyPr/>
          <a:lstStyle/>
          <a:p>
            <a:fld id="{0EE2C87E-432E-413C-B420-3ED32BD41640}"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E991B11-687D-4E33-BEF0-39A2797FBE16}" type="datetimeFigureOut">
              <a:rPr lang="en-US" smtClean="0"/>
              <a:pPr/>
              <a:t>11/1/2011</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664A6D7-2695-4920-AF1F-416AE5ED367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991B11-687D-4E33-BEF0-39A2797FBE16}" type="datetimeFigureOut">
              <a:rPr lang="en-US" smtClean="0"/>
              <a:pPr/>
              <a:t>11/1/2011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64A6D7-2695-4920-AF1F-416AE5ED367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991B11-687D-4E33-BEF0-39A2797FBE16}" type="datetimeFigureOut">
              <a:rPr lang="en-US" smtClean="0"/>
              <a:pPr/>
              <a:t>11/1/2011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64A6D7-2695-4920-AF1F-416AE5ED367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E991B11-687D-4E33-BEF0-39A2797FBE16}" type="datetimeFigureOut">
              <a:rPr lang="en-US" smtClean="0"/>
              <a:pPr/>
              <a:t>11/1/2011</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4664A6D7-2695-4920-AF1F-416AE5ED367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FE991B11-687D-4E33-BEF0-39A2797FBE16}" type="datetimeFigureOut">
              <a:rPr lang="en-US" smtClean="0"/>
              <a:pPr/>
              <a:t>11/1/2011</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4664A6D7-2695-4920-AF1F-416AE5ED3675}"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E991B11-687D-4E33-BEF0-39A2797FBE16}" type="datetimeFigureOut">
              <a:rPr lang="en-US" smtClean="0"/>
              <a:pPr/>
              <a:t>11/1/2011</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4664A6D7-2695-4920-AF1F-416AE5ED367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E991B11-687D-4E33-BEF0-39A2797FBE16}" type="datetimeFigureOut">
              <a:rPr lang="en-US" smtClean="0"/>
              <a:pPr/>
              <a:t>11/1/2011</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664A6D7-2695-4920-AF1F-416AE5ED367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991B11-687D-4E33-BEF0-39A2797FBE16}" type="datetimeFigureOut">
              <a:rPr lang="en-US" smtClean="0"/>
              <a:pPr/>
              <a:t>11/1/2011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664A6D7-2695-4920-AF1F-416AE5ED367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E991B11-687D-4E33-BEF0-39A2797FBE16}" type="datetimeFigureOut">
              <a:rPr lang="en-US" smtClean="0"/>
              <a:pPr/>
              <a:t>11/1/2011</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4664A6D7-2695-4920-AF1F-416AE5ED367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E991B11-687D-4E33-BEF0-39A2797FBE16}" type="datetimeFigureOut">
              <a:rPr lang="en-US" smtClean="0"/>
              <a:pPr/>
              <a:t>11/1/2011</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664A6D7-2695-4920-AF1F-416AE5ED367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E991B11-687D-4E33-BEF0-39A2797FBE16}" type="datetimeFigureOut">
              <a:rPr lang="en-US" smtClean="0"/>
              <a:pPr/>
              <a:t>11/1/2011</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664A6D7-2695-4920-AF1F-416AE5ED367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E991B11-687D-4E33-BEF0-39A2797FBE16}" type="datetimeFigureOut">
              <a:rPr lang="en-US" smtClean="0"/>
              <a:pPr/>
              <a:t>11/1/2011</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664A6D7-2695-4920-AF1F-416AE5ED367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hyperlink" Target="http://www.britannica.com/EBchecked/topic/117770/ciliaris-muscle" TargetMode="External"/><Relationship Id="rId3" Type="http://schemas.openxmlformats.org/officeDocument/2006/relationships/hyperlink" Target="http://www.britannica.com/EBchecked/topic/1688997/human-eye" TargetMode="External"/><Relationship Id="rId7" Type="http://schemas.openxmlformats.org/officeDocument/2006/relationships/hyperlink" Target="http://www.britannica.com/EBchecked/topic/500012/retina"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hyperlink" Target="http://www.britannica.com/EBchecked/topic/483706/pupil" TargetMode="External"/><Relationship Id="rId5" Type="http://schemas.openxmlformats.org/officeDocument/2006/relationships/hyperlink" Target="http://www.britannica.com/EBchecked/topic/294031/iris" TargetMode="External"/><Relationship Id="rId4" Type="http://schemas.openxmlformats.org/officeDocument/2006/relationships/hyperlink" Target="http://www.britannica.com/EBchecked/topic/550130/smooth-muscle" TargetMode="External"/><Relationship Id="rId9" Type="http://schemas.openxmlformats.org/officeDocument/2006/relationships/hyperlink" Target="http://www.britannica.com/EBchecked/topic/137887/cornea"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http://emedicine.medscape.com/article/988683-overview"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hyperlink" Target="http://emedicine.medscape.com/article/950151-overview" TargetMode="External"/><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hyperlink" Target="http://clinicalevidence.bmj.com/ceweb/conditions/pos/2102/2102_G8.jsp" TargetMode="External"/><Relationship Id="rId2" Type="http://schemas.openxmlformats.org/officeDocument/2006/relationships/hyperlink" Target="http://clinicalevidence.bmj.com/ceweb/conditions/pos/2102/2102_G1.jsp" TargetMode="Externa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hyperlink" Target="http://clinicalevidence.bmj.com/ceweb/conditions/pos/2102/2102_G2.jsp" TargetMode="Externa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hyperlink" Target="http://www.ncbi.nlm.nih.gov/pmc/articles/PMC1978066/figure/fig1/" TargetMode="Externa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hyperlink" Target="http://www.ncbi.nlm.nih.gov/pubmed/15181665" TargetMode="Externa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8" Type="http://schemas.openxmlformats.org/officeDocument/2006/relationships/hyperlink" Target="http://www.ncbi.nlm.nih.gov/core/lw/2.0/html/tileshop_pmc/tileshop_pmc_inline.html?title=An%20external%20file%20that%20holds%20a%20picture,%20illustration,%20etc.%0aObject%20name%20is%20gr1.jpg%20%5bObject%20name%20is%20gr1.jpg%5d&amp;p=PMC3&amp;id=2824136_gr1.jpg" TargetMode="External"/><Relationship Id="rId3" Type="http://schemas.openxmlformats.org/officeDocument/2006/relationships/image" Target="../media/image4.gif"/><Relationship Id="rId7" Type="http://schemas.openxmlformats.org/officeDocument/2006/relationships/image" Target="../media/image5.png"/><Relationship Id="rId2" Type="http://schemas.openxmlformats.org/officeDocument/2006/relationships/hyperlink" Target="http://www.ncbi.nlm.nih.gov/pmc/articles/PMC1978066/" TargetMode="External"/><Relationship Id="rId1" Type="http://schemas.openxmlformats.org/officeDocument/2006/relationships/slideLayout" Target="../slideLayouts/slideLayout7.xml"/><Relationship Id="rId6" Type="http://schemas.openxmlformats.org/officeDocument/2006/relationships/hyperlink" Target="http://dx.crossref.org/10.1016/S0140-6736(06)69843-7" TargetMode="External"/><Relationship Id="rId5" Type="http://schemas.openxmlformats.org/officeDocument/2006/relationships/hyperlink" Target="http://www.ncbi.nlm.nih.gov/pmc/journals/" TargetMode="External"/><Relationship Id="rId4" Type="http://schemas.openxmlformats.org/officeDocument/2006/relationships/hyperlink" Target="http://www.ncbi.nlm.nih.gov/pmc/" TargetMode="External"/><Relationship Id="rId9" Type="http://schemas.openxmlformats.org/officeDocument/2006/relationships/image" Target="../media/image6.jpeg"/></Relationships>
</file>

<file path=ppt/slides/_rels/slide59.xml.rels><?xml version="1.0" encoding="UTF-8" standalone="yes"?>
<Relationships xmlns="http://schemas.openxmlformats.org/package/2006/relationships"><Relationship Id="rId3" Type="http://schemas.openxmlformats.org/officeDocument/2006/relationships/hyperlink" Target="http://www.rxlist.com/script/main/art.asp?articlekey=4776" TargetMode="External"/><Relationship Id="rId2" Type="http://schemas.openxmlformats.org/officeDocument/2006/relationships/notesSlide" Target="../notesSlides/notesSlide44.xml"/><Relationship Id="rId1" Type="http://schemas.openxmlformats.org/officeDocument/2006/relationships/slideLayout" Target="../slideLayouts/slideLayout7.xml"/><Relationship Id="rId6" Type="http://schemas.openxmlformats.org/officeDocument/2006/relationships/hyperlink" Target="http://www.rxlist.com/script/main/art.asp?articlekey=25034" TargetMode="External"/><Relationship Id="rId5" Type="http://schemas.openxmlformats.org/officeDocument/2006/relationships/hyperlink" Target="http://www.rxlist.com/script/main/art.asp?articlekey=7836" TargetMode="External"/><Relationship Id="rId4" Type="http://schemas.openxmlformats.org/officeDocument/2006/relationships/hyperlink" Target="http://www.rxlist.com/script/main/art.asp?articlekey=2281"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8" Type="http://schemas.openxmlformats.org/officeDocument/2006/relationships/hyperlink" Target="http://www.rxlist.com/script/main/art.asp?articlekey=34214" TargetMode="External"/><Relationship Id="rId13" Type="http://schemas.openxmlformats.org/officeDocument/2006/relationships/hyperlink" Target="http://www.rxlist.com/script/main/art.asp?articlekey=3527" TargetMode="External"/><Relationship Id="rId3" Type="http://schemas.openxmlformats.org/officeDocument/2006/relationships/hyperlink" Target="http://www.rxlist.com/script/main/art.asp?articlekey=10952" TargetMode="External"/><Relationship Id="rId7" Type="http://schemas.openxmlformats.org/officeDocument/2006/relationships/hyperlink" Target="http://www.rxlist.com/script/main/art.asp?articlekey=3674" TargetMode="External"/><Relationship Id="rId12" Type="http://schemas.openxmlformats.org/officeDocument/2006/relationships/hyperlink" Target="http://www.rxlist.com/script/main/art.asp?articlekey=25034" TargetMode="External"/><Relationship Id="rId2" Type="http://schemas.openxmlformats.org/officeDocument/2006/relationships/notesSlide" Target="../notesSlides/notesSlide45.xml"/><Relationship Id="rId1" Type="http://schemas.openxmlformats.org/officeDocument/2006/relationships/slideLayout" Target="../slideLayouts/slideLayout7.xml"/><Relationship Id="rId6" Type="http://schemas.openxmlformats.org/officeDocument/2006/relationships/hyperlink" Target="http://www.rxlist.com/script/main/art.asp?articlekey=2486" TargetMode="External"/><Relationship Id="rId11" Type="http://schemas.openxmlformats.org/officeDocument/2006/relationships/hyperlink" Target="http://www.rxlist.com/script/main/art.asp?articlekey=4971" TargetMode="External"/><Relationship Id="rId5" Type="http://schemas.openxmlformats.org/officeDocument/2006/relationships/hyperlink" Target="http://www.rxlist.com/script/main/art.asp?articlekey=5131" TargetMode="External"/><Relationship Id="rId10" Type="http://schemas.openxmlformats.org/officeDocument/2006/relationships/hyperlink" Target="http://www.rxlist.com/script/main/art.asp?articlekey=13669" TargetMode="External"/><Relationship Id="rId4" Type="http://schemas.openxmlformats.org/officeDocument/2006/relationships/hyperlink" Target="http://www.rxlist.com/script/main/art.asp?articlekey=5329" TargetMode="External"/><Relationship Id="rId9" Type="http://schemas.openxmlformats.org/officeDocument/2006/relationships/hyperlink" Target="http://www.rxlist.com/script/main/art.asp?articlekey=2515" TargetMode="External"/><Relationship Id="rId14" Type="http://schemas.openxmlformats.org/officeDocument/2006/relationships/hyperlink" Target="http://www.rxlist.com/script/main/art.asp?articlekey=34038"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24292"/>
            <a:ext cx="8062912" cy="1470025"/>
          </a:xfrm>
        </p:spPr>
        <p:txBody>
          <a:bodyPr>
            <a:normAutofit/>
          </a:bodyPr>
          <a:lstStyle/>
          <a:p>
            <a:r>
              <a:rPr lang="en-US" dirty="0" smtClean="0"/>
              <a:t>AUTONOMIC NERVOUS SYSTEM AND DRUGS</a:t>
            </a:r>
            <a:endParaRPr lang="en-US" dirty="0"/>
          </a:p>
        </p:txBody>
      </p:sp>
      <p:sp>
        <p:nvSpPr>
          <p:cNvPr id="3" name="Subtitle 2"/>
          <p:cNvSpPr>
            <a:spLocks noGrp="1"/>
          </p:cNvSpPr>
          <p:nvPr>
            <p:ph type="subTitle" idx="1"/>
          </p:nvPr>
        </p:nvSpPr>
        <p:spPr/>
        <p:txBody>
          <a:bodyPr>
            <a:normAutofit/>
          </a:bodyPr>
          <a:lstStyle/>
          <a:p>
            <a:r>
              <a:rPr lang="en-US" dirty="0" smtClean="0"/>
              <a:t>LAKSHMAN KARALLIEDDE</a:t>
            </a:r>
          </a:p>
          <a:p>
            <a:r>
              <a:rPr lang="en-US" dirty="0" smtClean="0"/>
              <a:t>OCTOBER 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054" y="10995"/>
            <a:ext cx="8915400" cy="7140416"/>
          </a:xfrm>
          <a:prstGeom prst="rect">
            <a:avLst/>
          </a:prstGeom>
        </p:spPr>
        <p:txBody>
          <a:bodyPr wrap="square">
            <a:spAutoFit/>
          </a:bodyPr>
          <a:lstStyle/>
          <a:p>
            <a:r>
              <a:rPr lang="en-US" b="1" cap="all" dirty="0" smtClean="0">
                <a:solidFill>
                  <a:srgbClr val="FFFF00"/>
                </a:solidFill>
              </a:rPr>
              <a:t>O0RTHOSTATIC HYPOTENSION- Clinical Features</a:t>
            </a:r>
          </a:p>
          <a:p>
            <a:endParaRPr lang="en-US" b="1" cap="all" dirty="0">
              <a:solidFill>
                <a:srgbClr val="FFFF00"/>
              </a:solidFill>
            </a:endParaRPr>
          </a:p>
          <a:p>
            <a:pPr algn="just"/>
            <a:r>
              <a:rPr lang="en-US" sz="1600" dirty="0" smtClean="0">
                <a:latin typeface="Arial" pitchFamily="34" charset="0"/>
                <a:cs typeface="Arial" pitchFamily="34" charset="0"/>
              </a:rPr>
              <a:t>Disorders of Orthostatic Control</a:t>
            </a:r>
          </a:p>
          <a:p>
            <a:pPr algn="just"/>
            <a:r>
              <a:rPr lang="en-US" sz="1600" dirty="0" smtClean="0">
                <a:latin typeface="Arial" pitchFamily="34" charset="0"/>
                <a:cs typeface="Arial" pitchFamily="34" charset="0"/>
              </a:rPr>
              <a:t>A number of different disorders of orthostatic control have been identified which, although sharing certain characteristics, are in many ways unique</a:t>
            </a:r>
            <a:endParaRPr lang="en-US" sz="1600" dirty="0" smtClean="0"/>
          </a:p>
          <a:p>
            <a:endParaRPr lang="en-US" sz="1700" b="1" dirty="0" smtClean="0">
              <a:latin typeface="Arial" pitchFamily="34" charset="0"/>
              <a:cs typeface="Arial" pitchFamily="34" charset="0"/>
            </a:endParaRPr>
          </a:p>
          <a:p>
            <a:endParaRPr lang="en-US" sz="1700" b="1" dirty="0" smtClean="0">
              <a:latin typeface="Arial" pitchFamily="34" charset="0"/>
              <a:cs typeface="Arial" pitchFamily="34" charset="0"/>
            </a:endParaRPr>
          </a:p>
          <a:p>
            <a:r>
              <a:rPr lang="en-US" sz="1700" b="1" dirty="0" smtClean="0">
                <a:solidFill>
                  <a:srgbClr val="FFFF00"/>
                </a:solidFill>
                <a:latin typeface="Arial" pitchFamily="34" charset="0"/>
                <a:cs typeface="Arial" pitchFamily="34" charset="0"/>
              </a:rPr>
              <a:t>Principal feature-</a:t>
            </a:r>
          </a:p>
          <a:p>
            <a:r>
              <a:rPr lang="en-US" sz="1700" b="1" dirty="0" smtClean="0">
                <a:latin typeface="Arial" pitchFamily="34" charset="0"/>
                <a:cs typeface="Arial" pitchFamily="34" charset="0"/>
              </a:rPr>
              <a:t>O</a:t>
            </a:r>
            <a:r>
              <a:rPr lang="en-US" sz="1700" dirty="0" smtClean="0">
                <a:latin typeface="Arial" pitchFamily="34" charset="0"/>
                <a:cs typeface="Arial" pitchFamily="34" charset="0"/>
              </a:rPr>
              <a:t>rthostatic </a:t>
            </a:r>
            <a:r>
              <a:rPr lang="en-US" sz="1700" dirty="0">
                <a:latin typeface="Arial" pitchFamily="34" charset="0"/>
                <a:cs typeface="Arial" pitchFamily="34" charset="0"/>
              </a:rPr>
              <a:t>hypotension was once defined as a greater than 20 mm/Hg fall in systolic blood pressure over </a:t>
            </a:r>
            <a:r>
              <a:rPr lang="en-US" sz="1700" dirty="0" smtClean="0">
                <a:latin typeface="Arial" pitchFamily="34" charset="0"/>
                <a:cs typeface="Arial" pitchFamily="34" charset="0"/>
              </a:rPr>
              <a:t>a three </a:t>
            </a:r>
            <a:r>
              <a:rPr lang="en-US" sz="1700" dirty="0">
                <a:latin typeface="Arial" pitchFamily="34" charset="0"/>
                <a:cs typeface="Arial" pitchFamily="34" charset="0"/>
              </a:rPr>
              <a:t>minute period after standing upright, a smaller drop in blood pressure associated with symptoms can be just as important. </a:t>
            </a:r>
            <a:r>
              <a:rPr lang="en-US" sz="1700" dirty="0" smtClean="0">
                <a:latin typeface="Arial" pitchFamily="34" charset="0"/>
                <a:cs typeface="Arial" pitchFamily="34" charset="0"/>
              </a:rPr>
              <a:t>A </a:t>
            </a:r>
            <a:r>
              <a:rPr lang="en-US" sz="1700" dirty="0">
                <a:latin typeface="Arial" pitchFamily="34" charset="0"/>
                <a:cs typeface="Arial" pitchFamily="34" charset="0"/>
              </a:rPr>
              <a:t>large percentage of these patients </a:t>
            </a:r>
            <a:r>
              <a:rPr lang="en-US" sz="1700" dirty="0" smtClean="0">
                <a:latin typeface="Arial" pitchFamily="34" charset="0"/>
                <a:cs typeface="Arial" pitchFamily="34" charset="0"/>
              </a:rPr>
              <a:t>have a slow </a:t>
            </a:r>
            <a:r>
              <a:rPr lang="en-US" sz="1700" dirty="0">
                <a:latin typeface="Arial" pitchFamily="34" charset="0"/>
                <a:cs typeface="Arial" pitchFamily="34" charset="0"/>
              </a:rPr>
              <a:t>steady fall in blood pressure over a longer time frame (around 10-15 minutes) that can be quite symptomatic. </a:t>
            </a:r>
            <a:endParaRPr lang="en-US" sz="1700" dirty="0" smtClean="0">
              <a:latin typeface="Arial" pitchFamily="34" charset="0"/>
              <a:cs typeface="Arial" pitchFamily="34" charset="0"/>
            </a:endParaRP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The </a:t>
            </a:r>
            <a:r>
              <a:rPr lang="en-US" sz="1700" dirty="0">
                <a:latin typeface="Arial" pitchFamily="34" charset="0"/>
                <a:cs typeface="Arial" pitchFamily="34" charset="0"/>
              </a:rPr>
              <a:t>loss of consciousness in the dysautonomic tends to be slow and gradual, usually when the patient is walking or </a:t>
            </a:r>
            <a:r>
              <a:rPr lang="en-US" sz="1700" dirty="0" smtClean="0">
                <a:latin typeface="Arial" pitchFamily="34" charset="0"/>
                <a:cs typeface="Arial" pitchFamily="34" charset="0"/>
              </a:rPr>
              <a:t>standing. Older </a:t>
            </a:r>
            <a:r>
              <a:rPr lang="en-US" sz="1700" dirty="0">
                <a:latin typeface="Arial" pitchFamily="34" charset="0"/>
                <a:cs typeface="Arial" pitchFamily="34" charset="0"/>
              </a:rPr>
              <a:t>patients do not </a:t>
            </a:r>
            <a:r>
              <a:rPr lang="en-US" sz="1700" dirty="0" smtClean="0">
                <a:latin typeface="Arial" pitchFamily="34" charset="0"/>
                <a:cs typeface="Arial" pitchFamily="34" charset="0"/>
              </a:rPr>
              <a:t>perceive </a:t>
            </a:r>
            <a:r>
              <a:rPr lang="en-US" sz="1700" dirty="0">
                <a:latin typeface="Arial" pitchFamily="34" charset="0"/>
                <a:cs typeface="Arial" pitchFamily="34" charset="0"/>
              </a:rPr>
              <a:t>this decline in pressure and </a:t>
            </a:r>
            <a:r>
              <a:rPr lang="en-US" sz="1700" dirty="0" smtClean="0">
                <a:latin typeface="Arial" pitchFamily="34" charset="0"/>
                <a:cs typeface="Arial" pitchFamily="34" charset="0"/>
              </a:rPr>
              <a:t>report </a:t>
            </a:r>
            <a:r>
              <a:rPr lang="en-US" sz="1700" dirty="0">
                <a:latin typeface="Arial" pitchFamily="34" charset="0"/>
                <a:cs typeface="Arial" pitchFamily="34" charset="0"/>
              </a:rPr>
              <a:t>little or no prodrome prior to </a:t>
            </a:r>
            <a:r>
              <a:rPr lang="en-US" sz="1700" dirty="0" smtClean="0">
                <a:latin typeface="Arial" pitchFamily="34" charset="0"/>
                <a:cs typeface="Arial" pitchFamily="34" charset="0"/>
              </a:rPr>
              <a:t>syncope-will </a:t>
            </a:r>
            <a:r>
              <a:rPr lang="en-US" sz="1700" dirty="0">
                <a:latin typeface="Arial" pitchFamily="34" charset="0"/>
                <a:cs typeface="Arial" pitchFamily="34" charset="0"/>
              </a:rPr>
              <a:t>describe these episodes as “drop attacks. </a:t>
            </a:r>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With prodromes- wide </a:t>
            </a:r>
            <a:r>
              <a:rPr lang="en-US" sz="1700" dirty="0">
                <a:latin typeface="Arial" pitchFamily="34" charset="0"/>
                <a:cs typeface="Arial" pitchFamily="34" charset="0"/>
              </a:rPr>
              <a:t>variety of </a:t>
            </a:r>
            <a:r>
              <a:rPr lang="en-US" sz="1700" dirty="0" smtClean="0">
                <a:latin typeface="Arial" pitchFamily="34" charset="0"/>
                <a:cs typeface="Arial" pitchFamily="34" charset="0"/>
              </a:rPr>
              <a:t>symptoms- dizziness</a:t>
            </a:r>
            <a:r>
              <a:rPr lang="en-US" sz="1700" dirty="0">
                <a:latin typeface="Arial" pitchFamily="34" charset="0"/>
                <a:cs typeface="Arial" pitchFamily="34" charset="0"/>
              </a:rPr>
              <a:t>, blurring of vision, “seeing stars”, and tunnel vision</a:t>
            </a:r>
            <a:r>
              <a:rPr lang="en-US" sz="1700" dirty="0" smtClean="0">
                <a:latin typeface="Arial" pitchFamily="34" charset="0"/>
                <a:cs typeface="Arial" pitchFamily="34" charset="0"/>
              </a:rPr>
              <a:t>.</a:t>
            </a:r>
          </a:p>
          <a:p>
            <a:r>
              <a:rPr lang="en-US" sz="1700" dirty="0" smtClean="0">
                <a:latin typeface="Arial" pitchFamily="34" charset="0"/>
                <a:cs typeface="Arial" pitchFamily="34" charset="0"/>
              </a:rPr>
              <a:t>A </a:t>
            </a:r>
            <a:r>
              <a:rPr lang="en-US" sz="1700" dirty="0">
                <a:latin typeface="Arial" pitchFamily="34" charset="0"/>
                <a:cs typeface="Arial" pitchFamily="34" charset="0"/>
              </a:rPr>
              <a:t>distinguishing feature between neurocardiogenic and dysautonomic syncope is that in the latter, bradycardia and diaphoresis are uncommon during an episode</a:t>
            </a:r>
            <a:r>
              <a:rPr lang="en-US" sz="1700" dirty="0" smtClean="0">
                <a:latin typeface="Arial" pitchFamily="34" charset="0"/>
                <a:cs typeface="Arial" pitchFamily="34" charset="0"/>
              </a:rPr>
              <a:t>.</a:t>
            </a:r>
          </a:p>
          <a:p>
            <a:endParaRPr lang="en-US" sz="1700" dirty="0" smtClean="0">
              <a:latin typeface="Arial" pitchFamily="34" charset="0"/>
              <a:cs typeface="Arial" pitchFamily="34" charset="0"/>
            </a:endParaRPr>
          </a:p>
          <a:p>
            <a:r>
              <a:rPr lang="en-US" sz="1700" dirty="0" smtClean="0">
                <a:solidFill>
                  <a:srgbClr val="FFFF00"/>
                </a:solidFill>
                <a:latin typeface="Arial" pitchFamily="34" charset="0"/>
                <a:cs typeface="Arial" pitchFamily="34" charset="0"/>
              </a:rPr>
              <a:t>Dysautonomic </a:t>
            </a:r>
            <a:r>
              <a:rPr lang="en-US" sz="1700" dirty="0">
                <a:solidFill>
                  <a:srgbClr val="FFFF00"/>
                </a:solidFill>
                <a:latin typeface="Arial" pitchFamily="34" charset="0"/>
                <a:cs typeface="Arial" pitchFamily="34" charset="0"/>
              </a:rPr>
              <a:t>syncope </a:t>
            </a:r>
            <a:r>
              <a:rPr lang="en-US" sz="1700" dirty="0">
                <a:latin typeface="Arial" pitchFamily="34" charset="0"/>
                <a:cs typeface="Arial" pitchFamily="34" charset="0"/>
              </a:rPr>
              <a:t>tends to be more common in the early morning hours. </a:t>
            </a:r>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Factors that enhance </a:t>
            </a:r>
            <a:r>
              <a:rPr lang="en-US" sz="1700" dirty="0">
                <a:latin typeface="Arial" pitchFamily="34" charset="0"/>
                <a:cs typeface="Arial" pitchFamily="34" charset="0"/>
              </a:rPr>
              <a:t>peripheral venous </a:t>
            </a:r>
            <a:r>
              <a:rPr lang="en-US" sz="1700" dirty="0" smtClean="0">
                <a:latin typeface="Arial" pitchFamily="34" charset="0"/>
                <a:cs typeface="Arial" pitchFamily="34" charset="0"/>
              </a:rPr>
              <a:t>pooling (extreme </a:t>
            </a:r>
            <a:r>
              <a:rPr lang="en-US" sz="1700" dirty="0">
                <a:latin typeface="Arial" pitchFamily="34" charset="0"/>
                <a:cs typeface="Arial" pitchFamily="34" charset="0"/>
              </a:rPr>
              <a:t>heat, </a:t>
            </a:r>
            <a:r>
              <a:rPr lang="en-US" sz="1700" dirty="0" smtClean="0">
                <a:latin typeface="Arial" pitchFamily="34" charset="0"/>
                <a:cs typeface="Arial" pitchFamily="34" charset="0"/>
              </a:rPr>
              <a:t>fatigue or </a:t>
            </a:r>
            <a:r>
              <a:rPr lang="en-US" sz="1700" dirty="0">
                <a:latin typeface="Arial" pitchFamily="34" charset="0"/>
                <a:cs typeface="Arial" pitchFamily="34" charset="0"/>
              </a:rPr>
              <a:t>alcohol </a:t>
            </a:r>
            <a:r>
              <a:rPr lang="en-US" sz="1700" dirty="0" smtClean="0">
                <a:latin typeface="Arial" pitchFamily="34" charset="0"/>
                <a:cs typeface="Arial" pitchFamily="34" charset="0"/>
              </a:rPr>
              <a:t>ingestion) will </a:t>
            </a:r>
            <a:r>
              <a:rPr lang="en-US" sz="1700" dirty="0">
                <a:latin typeface="Arial" pitchFamily="34" charset="0"/>
                <a:cs typeface="Arial" pitchFamily="34" charset="0"/>
              </a:rPr>
              <a:t>exacerbate hypotension.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4637"/>
            <a:ext cx="8610600" cy="6663363"/>
          </a:xfrm>
          <a:prstGeom prst="rect">
            <a:avLst/>
          </a:prstGeom>
        </p:spPr>
        <p:txBody>
          <a:bodyPr wrap="square">
            <a:spAutoFit/>
          </a:bodyPr>
          <a:lstStyle/>
          <a:p>
            <a:r>
              <a:rPr lang="en-US" b="1" dirty="0" smtClean="0">
                <a:solidFill>
                  <a:srgbClr val="FFFF00"/>
                </a:solidFill>
              </a:rPr>
              <a:t>AUTONOMIC DYSFUNCTION</a:t>
            </a:r>
          </a:p>
          <a:p>
            <a:endParaRPr lang="en-US" dirty="0" smtClean="0"/>
          </a:p>
          <a:p>
            <a:r>
              <a:rPr lang="en-US" sz="1700" dirty="0" smtClean="0">
                <a:latin typeface="Arial" pitchFamily="34" charset="0"/>
                <a:cs typeface="Arial" pitchFamily="34" charset="0"/>
              </a:rPr>
              <a:t>The most common symptom is an excessive decrease in blood pressure when a person stands (orthostatic hypotension). </a:t>
            </a:r>
            <a:endParaRPr lang="en-US" sz="1700" dirty="0">
              <a:latin typeface="Arial" pitchFamily="34" charset="0"/>
              <a:cs typeface="Arial" pitchFamily="34" charset="0"/>
            </a:endParaRP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People may sweat less and become intolerant of heat. </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The pupils may not widen (dilate) and narrow (constrict) normally. </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Vision may be blurred. </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People may have difficulty emptying the bladder (urine retention). </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They may be constipated or lose control of bowel movements. </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Men may have difficulty initiating and maintaining an erection (erectile dysfunction).</a:t>
            </a:r>
          </a:p>
          <a:p>
            <a:endParaRPr lang="en-US" sz="1700" dirty="0" smtClean="0">
              <a:latin typeface="Arial" pitchFamily="34" charset="0"/>
              <a:cs typeface="Arial" pitchFamily="34" charset="0"/>
            </a:endParaRPr>
          </a:p>
          <a:p>
            <a:r>
              <a:rPr lang="en-US" sz="1700" dirty="0" smtClean="0">
                <a:solidFill>
                  <a:srgbClr val="FFFF00"/>
                </a:solidFill>
                <a:latin typeface="Arial" pitchFamily="34" charset="0"/>
                <a:cs typeface="Arial" pitchFamily="34" charset="0"/>
              </a:rPr>
              <a:t>Diagnosis and Treatment</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Doctors check for signs of autonomic dysfunction during the physical examination and with tests. E.g. doctors measure levels of norepinephrine, one of the chemical messengers (neurotransmitters) used by nerve cells to communicate with each other. </a:t>
            </a:r>
          </a:p>
          <a:p>
            <a:r>
              <a:rPr lang="en-US" sz="1700" dirty="0" smtClean="0">
                <a:latin typeface="Arial" pitchFamily="34" charset="0"/>
                <a:cs typeface="Arial" pitchFamily="34" charset="0"/>
              </a:rPr>
              <a:t>No test can confirm the diagnosis, so doctors diagnose this disorder by excluding other disorders. There is no specific treatment, so the focus is on relieving symptoms </a:t>
            </a:r>
          </a:p>
          <a:p>
            <a:endParaRPr lang="en-US" sz="17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7135"/>
            <a:ext cx="8763000" cy="7817525"/>
          </a:xfrm>
          <a:prstGeom prst="rect">
            <a:avLst/>
          </a:prstGeom>
        </p:spPr>
        <p:txBody>
          <a:bodyPr wrap="square">
            <a:spAutoFit/>
          </a:bodyPr>
          <a:lstStyle/>
          <a:p>
            <a:r>
              <a:rPr lang="en-US" sz="1700" b="1" cap="all" dirty="0" smtClean="0">
                <a:solidFill>
                  <a:srgbClr val="FFFF00"/>
                </a:solidFill>
                <a:latin typeface="Arial" pitchFamily="34" charset="0"/>
                <a:cs typeface="Arial" pitchFamily="34" charset="0"/>
              </a:rPr>
              <a:t>Autonomic neuropathies </a:t>
            </a:r>
            <a:r>
              <a:rPr lang="en-US" sz="1700" dirty="0" smtClean="0">
                <a:latin typeface="Arial" pitchFamily="34" charset="0"/>
                <a:cs typeface="Arial" pitchFamily="34" charset="0"/>
              </a:rPr>
              <a:t>are disorders affecting the peripheral nerves that particularly damage the nerves that automatically (without conscious effort) regulate body processes (autonomic nerves). </a:t>
            </a:r>
          </a:p>
          <a:p>
            <a:r>
              <a:rPr lang="en-US" dirty="0" smtClean="0">
                <a:latin typeface="Arial" pitchFamily="34" charset="0"/>
                <a:cs typeface="Arial" pitchFamily="34" charset="0"/>
              </a:rPr>
              <a:t>Autonomic neuropathies are a type of peripheral neuropathy, a disorder in which peripheral nerves are damaged throughout the body. </a:t>
            </a:r>
          </a:p>
          <a:p>
            <a:r>
              <a:rPr lang="en-US" dirty="0" smtClean="0">
                <a:latin typeface="Arial" pitchFamily="34" charset="0"/>
                <a:cs typeface="Arial" pitchFamily="34" charset="0"/>
              </a:rPr>
              <a:t>In autonomic neuropathies, there is much more damage to the autonomic nerves than to the somatic nerves</a:t>
            </a:r>
          </a:p>
          <a:p>
            <a:endParaRPr lang="en-US" b="1" cap="all" dirty="0" smtClean="0">
              <a:solidFill>
                <a:srgbClr val="FFFF00"/>
              </a:solidFill>
              <a:latin typeface="Arial" pitchFamily="34" charset="0"/>
              <a:cs typeface="Arial" pitchFamily="34" charset="0"/>
            </a:endParaRPr>
          </a:p>
          <a:p>
            <a:endParaRPr lang="en-US" b="1" cap="all" dirty="0" smtClean="0">
              <a:solidFill>
                <a:srgbClr val="FFFF00"/>
              </a:solidFill>
              <a:latin typeface="Arial" pitchFamily="34" charset="0"/>
              <a:cs typeface="Arial" pitchFamily="34" charset="0"/>
            </a:endParaRPr>
          </a:p>
          <a:p>
            <a:r>
              <a:rPr lang="en-US" b="1" cap="all" dirty="0" smtClean="0">
                <a:solidFill>
                  <a:srgbClr val="FFFF00"/>
                </a:solidFill>
                <a:latin typeface="Arial" pitchFamily="34" charset="0"/>
                <a:cs typeface="Arial" pitchFamily="34" charset="0"/>
              </a:rPr>
              <a:t>Causes include </a:t>
            </a:r>
          </a:p>
          <a:p>
            <a:r>
              <a:rPr lang="en-US" sz="1700" dirty="0" smtClean="0">
                <a:latin typeface="Arial" pitchFamily="34" charset="0"/>
                <a:cs typeface="Arial" pitchFamily="34" charset="0"/>
              </a:rPr>
              <a:t>Diabetes</a:t>
            </a:r>
          </a:p>
          <a:p>
            <a:r>
              <a:rPr lang="en-US" sz="1700" dirty="0" smtClean="0">
                <a:latin typeface="Arial" pitchFamily="34" charset="0"/>
                <a:cs typeface="Arial" pitchFamily="34" charset="0"/>
              </a:rPr>
              <a:t>Amyloidosis</a:t>
            </a:r>
          </a:p>
          <a:p>
            <a:r>
              <a:rPr lang="en-US" sz="1700" dirty="0" smtClean="0">
                <a:latin typeface="Arial" pitchFamily="34" charset="0"/>
                <a:cs typeface="Arial" pitchFamily="34" charset="0"/>
              </a:rPr>
              <a:t>Autoimmune disorders</a:t>
            </a:r>
          </a:p>
          <a:p>
            <a:r>
              <a:rPr lang="en-US" sz="1700" dirty="0" smtClean="0">
                <a:latin typeface="Arial" pitchFamily="34" charset="0"/>
                <a:cs typeface="Arial" pitchFamily="34" charset="0"/>
              </a:rPr>
              <a:t>Cancer</a:t>
            </a:r>
          </a:p>
          <a:p>
            <a:r>
              <a:rPr lang="en-US" sz="1700" dirty="0" smtClean="0">
                <a:latin typeface="Arial" pitchFamily="34" charset="0"/>
                <a:cs typeface="Arial" pitchFamily="34" charset="0"/>
              </a:rPr>
              <a:t>Excessive alcohol consumption</a:t>
            </a:r>
          </a:p>
          <a:p>
            <a:r>
              <a:rPr lang="en-US" sz="1700" dirty="0" smtClean="0">
                <a:latin typeface="Arial" pitchFamily="34" charset="0"/>
                <a:cs typeface="Arial" pitchFamily="34" charset="0"/>
              </a:rPr>
              <a:t>Certain drugs.</a:t>
            </a:r>
          </a:p>
          <a:p>
            <a:endParaRPr lang="en-US" dirty="0" smtClean="0">
              <a:latin typeface="Arial" pitchFamily="34" charset="0"/>
              <a:cs typeface="Arial" pitchFamily="34" charset="0"/>
            </a:endParaRPr>
          </a:p>
          <a:p>
            <a:r>
              <a:rPr lang="en-US" b="1" dirty="0" smtClean="0">
                <a:solidFill>
                  <a:srgbClr val="FFFF00"/>
                </a:solidFill>
                <a:latin typeface="Arial" pitchFamily="34" charset="0"/>
                <a:cs typeface="Arial" pitchFamily="34" charset="0"/>
              </a:rPr>
              <a:t>SYMPTOMS</a:t>
            </a:r>
          </a:p>
          <a:p>
            <a:r>
              <a:rPr lang="en-US" sz="1700" dirty="0" smtClean="0">
                <a:latin typeface="Arial" pitchFamily="34" charset="0"/>
                <a:cs typeface="Arial" pitchFamily="34" charset="0"/>
              </a:rPr>
              <a:t>Feel light-headed when they stand </a:t>
            </a:r>
          </a:p>
          <a:p>
            <a:r>
              <a:rPr lang="en-US" sz="1700" dirty="0" smtClean="0">
                <a:latin typeface="Arial" pitchFamily="34" charset="0"/>
                <a:cs typeface="Arial" pitchFamily="34" charset="0"/>
              </a:rPr>
              <a:t>Urination problems</a:t>
            </a:r>
          </a:p>
          <a:p>
            <a:r>
              <a:rPr lang="en-US" sz="1700" dirty="0" smtClean="0">
                <a:latin typeface="Arial" pitchFamily="34" charset="0"/>
                <a:cs typeface="Arial" pitchFamily="34" charset="0"/>
              </a:rPr>
              <a:t>Constipation</a:t>
            </a:r>
          </a:p>
          <a:p>
            <a:r>
              <a:rPr lang="en-US" sz="1700" dirty="0" smtClean="0">
                <a:latin typeface="Arial" pitchFamily="34" charset="0"/>
                <a:cs typeface="Arial" pitchFamily="34" charset="0"/>
              </a:rPr>
              <a:t>Vomiting</a:t>
            </a:r>
          </a:p>
          <a:p>
            <a:r>
              <a:rPr lang="en-US" sz="1700" dirty="0" smtClean="0">
                <a:latin typeface="Arial" pitchFamily="34" charset="0"/>
                <a:cs typeface="Arial" pitchFamily="34" charset="0"/>
              </a:rPr>
              <a:t>Men may have erectile dysfunction.</a:t>
            </a:r>
          </a:p>
          <a:p>
            <a:endParaRPr lang="en-US" sz="1700" dirty="0" smtClean="0">
              <a:latin typeface="Arial" pitchFamily="34" charset="0"/>
              <a:cs typeface="Arial" pitchFamily="34" charset="0"/>
            </a:endParaRPr>
          </a:p>
          <a:p>
            <a:r>
              <a:rPr lang="en-US" sz="1700" dirty="0" smtClean="0">
                <a:solidFill>
                  <a:srgbClr val="FFFF00"/>
                </a:solidFill>
                <a:latin typeface="Arial" pitchFamily="34" charset="0"/>
                <a:cs typeface="Arial" pitchFamily="34" charset="0"/>
              </a:rPr>
              <a:t>The cause is corrected or treated if possible</a:t>
            </a:r>
            <a:r>
              <a:rPr lang="en-US" sz="1700" dirty="0" smtClean="0">
                <a:latin typeface="Arial" pitchFamily="34" charset="0"/>
                <a:cs typeface="Arial" pitchFamily="34" charset="0"/>
              </a:rPr>
              <a:t>.</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
            <a:ext cx="8686800" cy="6370975"/>
          </a:xfrm>
          <a:prstGeom prst="rect">
            <a:avLst/>
          </a:prstGeom>
        </p:spPr>
        <p:txBody>
          <a:bodyPr wrap="square">
            <a:spAutoFit/>
          </a:bodyPr>
          <a:lstStyle/>
          <a:p>
            <a:r>
              <a:rPr lang="en-US" sz="1700" b="1" cap="all" dirty="0" smtClean="0">
                <a:solidFill>
                  <a:srgbClr val="FFFF00"/>
                </a:solidFill>
                <a:latin typeface="Arial" pitchFamily="34" charset="0"/>
                <a:cs typeface="Arial" pitchFamily="34" charset="0"/>
              </a:rPr>
              <a:t>Pure autonomic failure </a:t>
            </a:r>
            <a:r>
              <a:rPr lang="en-US" sz="1700" dirty="0" smtClean="0">
                <a:latin typeface="Arial" pitchFamily="34" charset="0"/>
                <a:cs typeface="Arial" pitchFamily="34" charset="0"/>
              </a:rPr>
              <a:t>is dysfunction of many of the processes controlled by the autonomic nervous system, such as blood pressure. </a:t>
            </a:r>
          </a:p>
          <a:p>
            <a:r>
              <a:rPr lang="en-US" sz="1700" dirty="0" smtClean="0">
                <a:solidFill>
                  <a:srgbClr val="FFFF00"/>
                </a:solidFill>
                <a:latin typeface="Arial" pitchFamily="34" charset="0"/>
                <a:cs typeface="Arial" pitchFamily="34" charset="0"/>
              </a:rPr>
              <a:t>It is not fatal. </a:t>
            </a:r>
          </a:p>
          <a:p>
            <a:r>
              <a:rPr lang="en-US" sz="1700" dirty="0" smtClean="0">
                <a:latin typeface="Arial" pitchFamily="34" charset="0"/>
                <a:cs typeface="Arial" pitchFamily="34" charset="0"/>
              </a:rPr>
              <a:t>The cause is usually unknown but sometimes is an autoimmune disorder.</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Blood pressure may decrease when people stand, and they may sweat less and may have eye problems, retain urine, become constipated, or lose control of bowel movements. </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Treatment focuses on relieving symptoms.</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In pure autonomic failure (previously called idiopathic orthostatic hypotension or Bradbury-Eggleston syndrome), many processes regulated by the autonomic nervous system malfunction. They malfunction because nerve cells that are part of autonomic pathways are lost. </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The affected cells are located in clusters (called autonomic ganglia) on either side of the spinal cord or near or in internal organs. The brain and spinal cord are not affected. </a:t>
            </a:r>
          </a:p>
          <a:p>
            <a:r>
              <a:rPr lang="en-US" sz="1700" dirty="0" smtClean="0">
                <a:latin typeface="Arial" pitchFamily="34" charset="0"/>
                <a:cs typeface="Arial" pitchFamily="34" charset="0"/>
              </a:rPr>
              <a:t>The peripheral nerves other than the autonomic ganglia are also unaffected. </a:t>
            </a:r>
          </a:p>
          <a:p>
            <a:r>
              <a:rPr lang="en-US" sz="1700" dirty="0" smtClean="0">
                <a:latin typeface="Arial" pitchFamily="34" charset="0"/>
                <a:cs typeface="Arial" pitchFamily="34" charset="0"/>
              </a:rPr>
              <a:t>Pure autonomic failure affects more women and tends to begin in a person's 40s or 50s. </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The cause is usually unknown. Sometimes the cause is an autoimmune disorder, which occurs when the immune system misinterprets the body's tissues (in this case, a part called the A3 acetylcholine receptor antibody) as foreign and attacks them.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140142"/>
          </a:xfrm>
          <a:prstGeom prst="rect">
            <a:avLst/>
          </a:prstGeom>
        </p:spPr>
        <p:txBody>
          <a:bodyPr wrap="square">
            <a:spAutoFit/>
          </a:bodyPr>
          <a:lstStyle/>
          <a:p>
            <a:r>
              <a:rPr lang="en-US" b="1" cap="all" dirty="0" smtClean="0">
                <a:solidFill>
                  <a:srgbClr val="FFFF00"/>
                </a:solidFill>
              </a:rPr>
              <a:t>Symptoms</a:t>
            </a:r>
          </a:p>
          <a:p>
            <a:endParaRPr lang="en-US" dirty="0" smtClean="0"/>
          </a:p>
          <a:p>
            <a:r>
              <a:rPr lang="en-US" sz="1700" b="1" cap="all" dirty="0" smtClean="0">
                <a:solidFill>
                  <a:srgbClr val="FFFF00"/>
                </a:solidFill>
                <a:latin typeface="Arial" pitchFamily="34" charset="0"/>
                <a:cs typeface="Arial" pitchFamily="34" charset="0"/>
              </a:rPr>
              <a:t>common</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excessive decrease in blood pressure when the person stands (orthostatic hypotension). As a result, the person feels light-headed or as if about to faint. </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Men may have difficulty initiating and maintaining an erection (erectile dysfunction). </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Some people involuntarily pass urine (urinary incontinence), often because the bladder is overactive. </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Other people have difficulty emptying the bladder (urine retention) because the bladder is underactive.</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 After eating, some people feel prematurely full or even vomit because the stomach empties slowly (gastroparesis). </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Severe constipation may occur.</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When somatic nerves are damaged, people may lose sensation or feel a tingling (pins-and-needles) sensation in the hands and feet, or muscles may become weak.</a:t>
            </a:r>
          </a:p>
          <a:p>
            <a:endParaRPr lang="en-US" sz="17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9056"/>
            <a:ext cx="8915400" cy="6140142"/>
          </a:xfrm>
          <a:prstGeom prst="rect">
            <a:avLst/>
          </a:prstGeom>
        </p:spPr>
        <p:txBody>
          <a:bodyPr wrap="square">
            <a:spAutoFit/>
          </a:bodyPr>
          <a:lstStyle/>
          <a:p>
            <a:r>
              <a:rPr lang="en-US" b="1" cap="all" dirty="0" smtClean="0">
                <a:solidFill>
                  <a:srgbClr val="FFFF00"/>
                </a:solidFill>
              </a:rPr>
              <a:t>Treatment</a:t>
            </a:r>
          </a:p>
          <a:p>
            <a:endParaRPr lang="en-US" b="1" cap="all" dirty="0" smtClean="0">
              <a:solidFill>
                <a:srgbClr val="FFFF00"/>
              </a:solidFill>
            </a:endParaRPr>
          </a:p>
          <a:p>
            <a:r>
              <a:rPr lang="en-US" sz="1700" dirty="0" smtClean="0">
                <a:latin typeface="Arial" pitchFamily="34" charset="0"/>
                <a:cs typeface="Arial" pitchFamily="34" charset="0"/>
              </a:rPr>
              <a:t>Disorders contributing to the autonomic disorder are treated. If no other disorders are present or cannot be treated- focus  on relieving symptoms.</a:t>
            </a:r>
          </a:p>
          <a:p>
            <a:r>
              <a:rPr lang="en-US" sz="1700" dirty="0" smtClean="0">
                <a:latin typeface="Arial" pitchFamily="34" charset="0"/>
                <a:cs typeface="Arial" pitchFamily="34" charset="0"/>
              </a:rPr>
              <a:t>Simple measures can help relieve some symptoms:</a:t>
            </a:r>
          </a:p>
          <a:p>
            <a:endParaRPr lang="en-US" sz="1700" b="1" dirty="0" smtClean="0">
              <a:latin typeface="Arial" pitchFamily="34" charset="0"/>
              <a:cs typeface="Arial" pitchFamily="34" charset="0"/>
            </a:endParaRPr>
          </a:p>
          <a:p>
            <a:r>
              <a:rPr lang="en-US" sz="1700" b="1" dirty="0" smtClean="0">
                <a:solidFill>
                  <a:schemeClr val="accent5">
                    <a:lumMod val="60000"/>
                    <a:lumOff val="40000"/>
                  </a:schemeClr>
                </a:solidFill>
                <a:latin typeface="Arial" pitchFamily="34" charset="0"/>
                <a:cs typeface="Arial" pitchFamily="34" charset="0"/>
              </a:rPr>
              <a:t>Orthostatic hypotension:</a:t>
            </a:r>
            <a:r>
              <a:rPr lang="en-US" sz="1700" dirty="0" smtClean="0">
                <a:solidFill>
                  <a:schemeClr val="accent5">
                    <a:lumMod val="60000"/>
                    <a:lumOff val="40000"/>
                  </a:schemeClr>
                </a:solidFill>
                <a:latin typeface="Arial" pitchFamily="34" charset="0"/>
                <a:cs typeface="Arial" pitchFamily="34" charset="0"/>
              </a:rPr>
              <a:t> </a:t>
            </a:r>
            <a:r>
              <a:rPr lang="en-US" sz="1700" dirty="0" smtClean="0">
                <a:latin typeface="Arial" pitchFamily="34" charset="0"/>
                <a:cs typeface="Arial" pitchFamily="34" charset="0"/>
              </a:rPr>
              <a:t>People advised to elevate the head of the bed by about 4 inches (10 centimeters) and to stand up slowly. Wearing a compression or support garment (e.g. abdominal binder or compression stockings) may help. </a:t>
            </a:r>
          </a:p>
          <a:p>
            <a:r>
              <a:rPr lang="en-US" sz="1700" dirty="0" smtClean="0">
                <a:latin typeface="Arial" pitchFamily="34" charset="0"/>
                <a:cs typeface="Arial" pitchFamily="34" charset="0"/>
              </a:rPr>
              <a:t>Consuming more salt and water helps maintain blood volume and thus blood pressure. </a:t>
            </a:r>
          </a:p>
          <a:p>
            <a:r>
              <a:rPr lang="en-US" sz="1700" dirty="0" smtClean="0">
                <a:latin typeface="Arial" pitchFamily="34" charset="0"/>
                <a:cs typeface="Arial" pitchFamily="34" charset="0"/>
              </a:rPr>
              <a:t>Sometimes drugs (midodrine, pyridostigmine or fludrocortisone taken by mouth) are used.</a:t>
            </a:r>
          </a:p>
          <a:p>
            <a:endParaRPr lang="en-US" sz="1700" b="1" dirty="0" smtClean="0">
              <a:latin typeface="Arial" pitchFamily="34" charset="0"/>
              <a:cs typeface="Arial" pitchFamily="34" charset="0"/>
            </a:endParaRPr>
          </a:p>
          <a:p>
            <a:r>
              <a:rPr lang="en-US" sz="1700" b="1" dirty="0" smtClean="0">
                <a:solidFill>
                  <a:schemeClr val="accent5">
                    <a:lumMod val="60000"/>
                    <a:lumOff val="40000"/>
                  </a:schemeClr>
                </a:solidFill>
                <a:latin typeface="Arial" pitchFamily="34" charset="0"/>
                <a:cs typeface="Arial" pitchFamily="34" charset="0"/>
              </a:rPr>
              <a:t>Decreased or absent sweating:</a:t>
            </a:r>
            <a:r>
              <a:rPr lang="en-US" sz="1700" dirty="0" smtClean="0">
                <a:solidFill>
                  <a:schemeClr val="accent5">
                    <a:lumMod val="60000"/>
                    <a:lumOff val="40000"/>
                  </a:schemeClr>
                </a:solidFill>
                <a:latin typeface="Arial" pitchFamily="34" charset="0"/>
                <a:cs typeface="Arial" pitchFamily="34" charset="0"/>
              </a:rPr>
              <a:t> </a:t>
            </a:r>
            <a:r>
              <a:rPr lang="en-US" sz="1700" dirty="0" smtClean="0">
                <a:latin typeface="Arial" pitchFamily="34" charset="0"/>
                <a:cs typeface="Arial" pitchFamily="34" charset="0"/>
              </a:rPr>
              <a:t>avoid warm environments</a:t>
            </a:r>
          </a:p>
          <a:p>
            <a:endParaRPr lang="en-US" sz="1700" b="1" dirty="0" smtClean="0">
              <a:latin typeface="Arial" pitchFamily="34" charset="0"/>
              <a:cs typeface="Arial" pitchFamily="34" charset="0"/>
            </a:endParaRPr>
          </a:p>
          <a:p>
            <a:r>
              <a:rPr lang="en-US" sz="1700" b="1" dirty="0" smtClean="0">
                <a:solidFill>
                  <a:schemeClr val="accent5">
                    <a:lumMod val="60000"/>
                    <a:lumOff val="40000"/>
                  </a:schemeClr>
                </a:solidFill>
                <a:latin typeface="Arial" pitchFamily="34" charset="0"/>
                <a:cs typeface="Arial" pitchFamily="34" charset="0"/>
              </a:rPr>
              <a:t>Urinary retention:</a:t>
            </a:r>
            <a:r>
              <a:rPr lang="en-US" sz="1700" dirty="0" smtClean="0">
                <a:solidFill>
                  <a:schemeClr val="accent5">
                    <a:lumMod val="60000"/>
                    <a:lumOff val="40000"/>
                  </a:schemeClr>
                </a:solidFill>
                <a:latin typeface="Arial" pitchFamily="34" charset="0"/>
                <a:cs typeface="Arial" pitchFamily="34" charset="0"/>
              </a:rPr>
              <a:t> </a:t>
            </a:r>
            <a:r>
              <a:rPr lang="en-US" sz="1700" dirty="0" smtClean="0">
                <a:latin typeface="Arial" pitchFamily="34" charset="0"/>
                <a:cs typeface="Arial" pitchFamily="34" charset="0"/>
              </a:rPr>
              <a:t>If caused by inability of  bladder to contract normally- insert a catheter into the bladder themselves. Insert it several times a day and remove it after the bladder is empty. Bethanechol-can be used to increase bladder tone and thus ease bladder emptying.</a:t>
            </a:r>
          </a:p>
          <a:p>
            <a:endParaRPr lang="en-US" sz="1700" b="1" dirty="0" smtClean="0">
              <a:latin typeface="Arial" pitchFamily="34" charset="0"/>
              <a:cs typeface="Arial" pitchFamily="34" charset="0"/>
            </a:endParaRPr>
          </a:p>
          <a:p>
            <a:r>
              <a:rPr lang="en-US" sz="1700" b="1" dirty="0" smtClean="0">
                <a:solidFill>
                  <a:schemeClr val="accent5">
                    <a:lumMod val="60000"/>
                    <a:lumOff val="40000"/>
                  </a:schemeClr>
                </a:solidFill>
                <a:latin typeface="Arial" pitchFamily="34" charset="0"/>
                <a:cs typeface="Arial" pitchFamily="34" charset="0"/>
              </a:rPr>
              <a:t>Constipation:</a:t>
            </a:r>
            <a:r>
              <a:rPr lang="en-US" sz="1700" dirty="0" smtClean="0">
                <a:solidFill>
                  <a:schemeClr val="accent5">
                    <a:lumMod val="60000"/>
                    <a:lumOff val="40000"/>
                  </a:schemeClr>
                </a:solidFill>
                <a:latin typeface="Arial" pitchFamily="34" charset="0"/>
                <a:cs typeface="Arial" pitchFamily="34" charset="0"/>
              </a:rPr>
              <a:t> </a:t>
            </a:r>
            <a:r>
              <a:rPr lang="en-US" sz="1700" dirty="0" smtClean="0">
                <a:latin typeface="Arial" pitchFamily="34" charset="0"/>
                <a:cs typeface="Arial" pitchFamily="34" charset="0"/>
              </a:rPr>
              <a:t>A high-fiber diet and stool softeners are recommended. If constipation persists, enemas may be necessary.</a:t>
            </a:r>
          </a:p>
          <a:p>
            <a:endParaRPr lang="en-US" sz="1700" b="1" dirty="0" smtClean="0">
              <a:latin typeface="Arial" pitchFamily="34" charset="0"/>
              <a:cs typeface="Arial" pitchFamily="34" charset="0"/>
            </a:endParaRPr>
          </a:p>
          <a:p>
            <a:r>
              <a:rPr lang="en-US" sz="1700" b="1" dirty="0" smtClean="0">
                <a:latin typeface="Arial" pitchFamily="34" charset="0"/>
                <a:cs typeface="Arial" pitchFamily="34" charset="0"/>
              </a:rPr>
              <a:t>Erectile dysfunction:</a:t>
            </a:r>
            <a:r>
              <a:rPr lang="en-US" sz="1700" dirty="0" smtClean="0">
                <a:latin typeface="Arial" pitchFamily="34" charset="0"/>
                <a:cs typeface="Arial" pitchFamily="34" charset="0"/>
              </a:rPr>
              <a:t> Usually, treatment consists of drugs.</a:t>
            </a:r>
            <a:endParaRPr lang="en-US" sz="17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86800" cy="6186309"/>
          </a:xfrm>
          <a:prstGeom prst="rect">
            <a:avLst/>
          </a:prstGeom>
        </p:spPr>
        <p:txBody>
          <a:bodyPr wrap="square">
            <a:spAutoFit/>
          </a:bodyPr>
          <a:lstStyle/>
          <a:p>
            <a:r>
              <a:rPr lang="en-US" b="1" cap="all" dirty="0" smtClean="0">
                <a:solidFill>
                  <a:srgbClr val="FFFF00"/>
                </a:solidFill>
              </a:rPr>
              <a:t>Diagnosis and Treatment</a:t>
            </a:r>
          </a:p>
          <a:p>
            <a:endParaRPr lang="en-US" dirty="0" smtClean="0"/>
          </a:p>
          <a:p>
            <a:r>
              <a:rPr lang="en-US" dirty="0" smtClean="0"/>
              <a:t>A physical examination and certain tests are done to check for signs of autonomic disorders and possible causes. </a:t>
            </a:r>
          </a:p>
          <a:p>
            <a:r>
              <a:rPr lang="en-US" dirty="0" smtClean="0"/>
              <a:t>Blood tests are done to check for antibodies to ACh receptors, which indicate an autoimmune reaction. About one half of people with an autonomic neuropathy due to an autoimmune reaction have these antibodies.</a:t>
            </a:r>
          </a:p>
          <a:p>
            <a:endParaRPr lang="en-US" dirty="0" smtClean="0"/>
          </a:p>
          <a:p>
            <a:r>
              <a:rPr lang="en-US" dirty="0" smtClean="0"/>
              <a:t>The cause, if identified, is treated. </a:t>
            </a:r>
          </a:p>
          <a:p>
            <a:endParaRPr lang="en-US" dirty="0"/>
          </a:p>
          <a:p>
            <a:r>
              <a:rPr lang="en-US" dirty="0" smtClean="0"/>
              <a:t>Neuropathies due to an autoimmune reaction are sometimes treated with drugs that lessen the reaction, such as azathioprine, cyclophosphamide, , or prednisone. </a:t>
            </a:r>
          </a:p>
          <a:p>
            <a:endParaRPr lang="en-US" dirty="0"/>
          </a:p>
          <a:p>
            <a:r>
              <a:rPr lang="en-US" dirty="0" smtClean="0"/>
              <a:t>If symptoms are severe, immune globulin (a solution containing many different antibodies collected from a group of donors) may be given intravenously,  or plasma exchange (plasmapheresis) may be done. </a:t>
            </a:r>
          </a:p>
          <a:p>
            <a:endParaRPr lang="en-US" dirty="0"/>
          </a:p>
          <a:p>
            <a:r>
              <a:rPr lang="en-US" dirty="0" smtClean="0"/>
              <a:t>In plasmapheresis, blood is withdrawn, filtered to remove abnormal antibodies, then returned to the person.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124" y="75416"/>
            <a:ext cx="8991600" cy="6663363"/>
          </a:xfrm>
          <a:prstGeom prst="rect">
            <a:avLst/>
          </a:prstGeom>
        </p:spPr>
        <p:txBody>
          <a:bodyPr wrap="square">
            <a:spAutoFit/>
          </a:bodyPr>
          <a:lstStyle/>
          <a:p>
            <a:r>
              <a:rPr lang="en-US" b="1" cap="all" dirty="0">
                <a:solidFill>
                  <a:srgbClr val="FFFF00"/>
                </a:solidFill>
              </a:rPr>
              <a:t>Autonomic Disorders Associated with Orthostatic </a:t>
            </a:r>
            <a:r>
              <a:rPr lang="en-US" b="1" cap="all" dirty="0" smtClean="0">
                <a:solidFill>
                  <a:srgbClr val="FFFF00"/>
                </a:solidFill>
              </a:rPr>
              <a:t>Intolerance</a:t>
            </a:r>
          </a:p>
          <a:p>
            <a:endParaRPr lang="en-US" b="1" cap="all" dirty="0">
              <a:solidFill>
                <a:srgbClr val="FFFF00"/>
              </a:solidFill>
            </a:endParaRPr>
          </a:p>
          <a:p>
            <a:r>
              <a:rPr lang="en-US" sz="1700" dirty="0">
                <a:solidFill>
                  <a:srgbClr val="FFFF00"/>
                </a:solidFill>
                <a:latin typeface="Arial" pitchFamily="34" charset="0"/>
                <a:cs typeface="Arial" pitchFamily="34" charset="0"/>
              </a:rPr>
              <a:t>I. Primary Autonomic Disorders</a:t>
            </a:r>
          </a:p>
          <a:p>
            <a:r>
              <a:rPr lang="en-US" sz="1700" dirty="0">
                <a:latin typeface="Arial" pitchFamily="34" charset="0"/>
                <a:cs typeface="Arial" pitchFamily="34" charset="0"/>
              </a:rPr>
              <a:t>A. Acute pandysautonomia</a:t>
            </a:r>
          </a:p>
          <a:p>
            <a:r>
              <a:rPr lang="en-US" sz="1700" dirty="0">
                <a:latin typeface="Arial" pitchFamily="34" charset="0"/>
                <a:cs typeface="Arial" pitchFamily="34" charset="0"/>
              </a:rPr>
              <a:t>B. Pure autonomic failure</a:t>
            </a:r>
          </a:p>
          <a:p>
            <a:r>
              <a:rPr lang="en-US" sz="1700" dirty="0">
                <a:latin typeface="Arial" pitchFamily="34" charset="0"/>
                <a:cs typeface="Arial" pitchFamily="34" charset="0"/>
              </a:rPr>
              <a:t>C. Multiple system atrophy</a:t>
            </a:r>
          </a:p>
          <a:p>
            <a:r>
              <a:rPr lang="en-US" sz="1700" dirty="0">
                <a:latin typeface="Arial" pitchFamily="34" charset="0"/>
                <a:cs typeface="Arial" pitchFamily="34" charset="0"/>
              </a:rPr>
              <a:t>1. </a:t>
            </a:r>
            <a:r>
              <a:rPr lang="en-US" sz="1700" dirty="0" smtClean="0">
                <a:latin typeface="Arial" pitchFamily="34" charset="0"/>
                <a:cs typeface="Arial" pitchFamily="34" charset="0"/>
              </a:rPr>
              <a:t>Parkinsonian 2</a:t>
            </a:r>
            <a:r>
              <a:rPr lang="en-US" sz="1700" dirty="0">
                <a:latin typeface="Arial" pitchFamily="34" charset="0"/>
                <a:cs typeface="Arial" pitchFamily="34" charset="0"/>
              </a:rPr>
              <a:t>. </a:t>
            </a:r>
            <a:r>
              <a:rPr lang="en-US" sz="1700" dirty="0" smtClean="0">
                <a:latin typeface="Arial" pitchFamily="34" charset="0"/>
                <a:cs typeface="Arial" pitchFamily="34" charset="0"/>
              </a:rPr>
              <a:t>Pyramidal/Cerebellar 3</a:t>
            </a:r>
            <a:r>
              <a:rPr lang="en-US" sz="1700" dirty="0">
                <a:latin typeface="Arial" pitchFamily="34" charset="0"/>
                <a:cs typeface="Arial" pitchFamily="34" charset="0"/>
              </a:rPr>
              <a:t>. Mixed</a:t>
            </a:r>
          </a:p>
          <a:p>
            <a:r>
              <a:rPr lang="en-US" sz="1700" dirty="0">
                <a:latin typeface="Arial" pitchFamily="34" charset="0"/>
                <a:cs typeface="Arial" pitchFamily="34" charset="0"/>
              </a:rPr>
              <a:t>D. Reflex syncopes</a:t>
            </a:r>
          </a:p>
          <a:p>
            <a:r>
              <a:rPr lang="en-US" sz="1700" dirty="0">
                <a:latin typeface="Arial" pitchFamily="34" charset="0"/>
                <a:cs typeface="Arial" pitchFamily="34" charset="0"/>
              </a:rPr>
              <a:t>1. Neurocardiogenic </a:t>
            </a:r>
            <a:r>
              <a:rPr lang="en-US" sz="1700" dirty="0" smtClean="0">
                <a:latin typeface="Arial" pitchFamily="34" charset="0"/>
                <a:cs typeface="Arial" pitchFamily="34" charset="0"/>
              </a:rPr>
              <a:t>syncope 2</a:t>
            </a:r>
            <a:r>
              <a:rPr lang="en-US" sz="1700" dirty="0">
                <a:latin typeface="Arial" pitchFamily="34" charset="0"/>
                <a:cs typeface="Arial" pitchFamily="34" charset="0"/>
              </a:rPr>
              <a:t>. Carotid sinus hypersensitivity</a:t>
            </a:r>
          </a:p>
          <a:p>
            <a:r>
              <a:rPr lang="en-US" sz="1700" dirty="0">
                <a:solidFill>
                  <a:srgbClr val="FFFF00"/>
                </a:solidFill>
                <a:latin typeface="Arial" pitchFamily="34" charset="0"/>
                <a:cs typeface="Arial" pitchFamily="34" charset="0"/>
              </a:rPr>
              <a:t>II. Secondary autonomic failure</a:t>
            </a:r>
          </a:p>
          <a:p>
            <a:r>
              <a:rPr lang="en-US" sz="1700" dirty="0">
                <a:latin typeface="Arial" pitchFamily="34" charset="0"/>
                <a:cs typeface="Arial" pitchFamily="34" charset="0"/>
              </a:rPr>
              <a:t>A. Central origin</a:t>
            </a:r>
          </a:p>
          <a:p>
            <a:r>
              <a:rPr lang="en-US" sz="1700" dirty="0">
                <a:latin typeface="Arial" pitchFamily="34" charset="0"/>
                <a:cs typeface="Arial" pitchFamily="34" charset="0"/>
              </a:rPr>
              <a:t>1. Cerebral </a:t>
            </a:r>
            <a:r>
              <a:rPr lang="en-US" sz="1700" dirty="0" smtClean="0">
                <a:latin typeface="Arial" pitchFamily="34" charset="0"/>
                <a:cs typeface="Arial" pitchFamily="34" charset="0"/>
              </a:rPr>
              <a:t>cancer 2</a:t>
            </a:r>
            <a:r>
              <a:rPr lang="en-US" sz="1700" dirty="0">
                <a:latin typeface="Arial" pitchFamily="34" charset="0"/>
                <a:cs typeface="Arial" pitchFamily="34" charset="0"/>
              </a:rPr>
              <a:t>. Multiple </a:t>
            </a:r>
            <a:r>
              <a:rPr lang="en-US" sz="1700" dirty="0" smtClean="0">
                <a:latin typeface="Arial" pitchFamily="34" charset="0"/>
                <a:cs typeface="Arial" pitchFamily="34" charset="0"/>
              </a:rPr>
              <a:t>sclerosis 3</a:t>
            </a:r>
            <a:r>
              <a:rPr lang="en-US" sz="1700" dirty="0">
                <a:latin typeface="Arial" pitchFamily="34" charset="0"/>
                <a:cs typeface="Arial" pitchFamily="34" charset="0"/>
              </a:rPr>
              <a:t>. </a:t>
            </a:r>
            <a:r>
              <a:rPr lang="en-US" sz="1700" dirty="0" smtClean="0">
                <a:latin typeface="Arial" pitchFamily="34" charset="0"/>
                <a:cs typeface="Arial" pitchFamily="34" charset="0"/>
              </a:rPr>
              <a:t>Age-related 4</a:t>
            </a:r>
            <a:r>
              <a:rPr lang="en-US" sz="1700" dirty="0">
                <a:latin typeface="Arial" pitchFamily="34" charset="0"/>
                <a:cs typeface="Arial" pitchFamily="34" charset="0"/>
              </a:rPr>
              <a:t>. Syringobulbia</a:t>
            </a:r>
          </a:p>
          <a:p>
            <a:r>
              <a:rPr lang="en-US" sz="1700" dirty="0">
                <a:latin typeface="Arial" pitchFamily="34" charset="0"/>
                <a:cs typeface="Arial" pitchFamily="34" charset="0"/>
              </a:rPr>
              <a:t>B. Peripheral forms</a:t>
            </a:r>
          </a:p>
          <a:p>
            <a:r>
              <a:rPr lang="en-US" sz="1700" dirty="0">
                <a:latin typeface="Arial" pitchFamily="34" charset="0"/>
                <a:cs typeface="Arial" pitchFamily="34" charset="0"/>
              </a:rPr>
              <a:t>1. Afferent</a:t>
            </a:r>
          </a:p>
          <a:p>
            <a:r>
              <a:rPr lang="en-US" sz="1700" dirty="0">
                <a:latin typeface="Arial" pitchFamily="34" charset="0"/>
                <a:cs typeface="Arial" pitchFamily="34" charset="0"/>
              </a:rPr>
              <a:t>a. Guillian-Barré </a:t>
            </a:r>
            <a:r>
              <a:rPr lang="en-US" sz="1700" dirty="0" smtClean="0">
                <a:latin typeface="Arial" pitchFamily="34" charset="0"/>
                <a:cs typeface="Arial" pitchFamily="34" charset="0"/>
              </a:rPr>
              <a:t>syndrome b</a:t>
            </a:r>
            <a:r>
              <a:rPr lang="en-US" sz="1700" dirty="0">
                <a:latin typeface="Arial" pitchFamily="34" charset="0"/>
                <a:cs typeface="Arial" pitchFamily="34" charset="0"/>
              </a:rPr>
              <a:t>. Tabes </a:t>
            </a:r>
            <a:r>
              <a:rPr lang="en-US" sz="1700" dirty="0" smtClean="0">
                <a:latin typeface="Arial" pitchFamily="34" charset="0"/>
                <a:cs typeface="Arial" pitchFamily="34" charset="0"/>
              </a:rPr>
              <a:t>dorsalis  c</a:t>
            </a:r>
            <a:r>
              <a:rPr lang="en-US" sz="1700" dirty="0">
                <a:latin typeface="Arial" pitchFamily="34" charset="0"/>
                <a:cs typeface="Arial" pitchFamily="34" charset="0"/>
              </a:rPr>
              <a:t>. Holmes-Adie syndrome</a:t>
            </a:r>
          </a:p>
          <a:p>
            <a:r>
              <a:rPr lang="en-US" sz="1700" dirty="0">
                <a:latin typeface="Arial" pitchFamily="34" charset="0"/>
                <a:cs typeface="Arial" pitchFamily="34" charset="0"/>
              </a:rPr>
              <a:t>2. Efferent</a:t>
            </a:r>
          </a:p>
          <a:p>
            <a:r>
              <a:rPr lang="en-US" sz="1700" dirty="0">
                <a:latin typeface="Arial" pitchFamily="34" charset="0"/>
                <a:cs typeface="Arial" pitchFamily="34" charset="0"/>
              </a:rPr>
              <a:t>a. Diabetes </a:t>
            </a:r>
            <a:r>
              <a:rPr lang="en-US" sz="1700" dirty="0" smtClean="0">
                <a:latin typeface="Arial" pitchFamily="34" charset="0"/>
                <a:cs typeface="Arial" pitchFamily="34" charset="0"/>
              </a:rPr>
              <a:t>mellitus b</a:t>
            </a:r>
            <a:r>
              <a:rPr lang="en-US" sz="1700" dirty="0">
                <a:latin typeface="Arial" pitchFamily="34" charset="0"/>
                <a:cs typeface="Arial" pitchFamily="34" charset="0"/>
              </a:rPr>
              <a:t>. Nerve growth factor </a:t>
            </a:r>
            <a:r>
              <a:rPr lang="en-US" sz="1700" dirty="0" smtClean="0">
                <a:latin typeface="Arial" pitchFamily="34" charset="0"/>
                <a:cs typeface="Arial" pitchFamily="34" charset="0"/>
              </a:rPr>
              <a:t>deficiency c</a:t>
            </a:r>
            <a:r>
              <a:rPr lang="en-US" sz="1700" dirty="0">
                <a:latin typeface="Arial" pitchFamily="34" charset="0"/>
                <a:cs typeface="Arial" pitchFamily="34" charset="0"/>
              </a:rPr>
              <a:t>. Dopamine beta-hydroxylase deficiency</a:t>
            </a:r>
          </a:p>
          <a:p>
            <a:r>
              <a:rPr lang="en-US" sz="1700" dirty="0">
                <a:latin typeface="Arial" pitchFamily="34" charset="0"/>
                <a:cs typeface="Arial" pitchFamily="34" charset="0"/>
              </a:rPr>
              <a:t>3. Afferent/Efferent</a:t>
            </a:r>
          </a:p>
          <a:p>
            <a:r>
              <a:rPr lang="en-US" sz="1700" dirty="0">
                <a:latin typeface="Arial" pitchFamily="34" charset="0"/>
                <a:cs typeface="Arial" pitchFamily="34" charset="0"/>
              </a:rPr>
              <a:t>a. Familial dysautonomia</a:t>
            </a:r>
          </a:p>
          <a:p>
            <a:r>
              <a:rPr lang="en-US" sz="1700" dirty="0">
                <a:latin typeface="Arial" pitchFamily="34" charset="0"/>
                <a:cs typeface="Arial" pitchFamily="34" charset="0"/>
              </a:rPr>
              <a:t>4. Spinal origin</a:t>
            </a:r>
          </a:p>
          <a:p>
            <a:r>
              <a:rPr lang="en-US" sz="1700" dirty="0">
                <a:latin typeface="Arial" pitchFamily="34" charset="0"/>
                <a:cs typeface="Arial" pitchFamily="34" charset="0"/>
              </a:rPr>
              <a:t>a. Transverse </a:t>
            </a:r>
            <a:r>
              <a:rPr lang="en-US" sz="1700" dirty="0" smtClean="0">
                <a:latin typeface="Arial" pitchFamily="34" charset="0"/>
                <a:cs typeface="Arial" pitchFamily="34" charset="0"/>
              </a:rPr>
              <a:t>myelitis b</a:t>
            </a:r>
            <a:r>
              <a:rPr lang="en-US" sz="1700" dirty="0">
                <a:latin typeface="Arial" pitchFamily="34" charset="0"/>
                <a:cs typeface="Arial" pitchFamily="34" charset="0"/>
              </a:rPr>
              <a:t>. </a:t>
            </a:r>
            <a:r>
              <a:rPr lang="en-US" sz="1700" dirty="0" smtClean="0">
                <a:latin typeface="Arial" pitchFamily="34" charset="0"/>
                <a:cs typeface="Arial" pitchFamily="34" charset="0"/>
              </a:rPr>
              <a:t>Syringomyelia c</a:t>
            </a:r>
            <a:r>
              <a:rPr lang="en-US" sz="1700" dirty="0">
                <a:latin typeface="Arial" pitchFamily="34" charset="0"/>
                <a:cs typeface="Arial" pitchFamily="34" charset="0"/>
              </a:rPr>
              <a:t>. Spinal tumors</a:t>
            </a:r>
          </a:p>
          <a:p>
            <a:r>
              <a:rPr lang="en-US" sz="1700" dirty="0">
                <a:solidFill>
                  <a:srgbClr val="FFFF00"/>
                </a:solidFill>
                <a:latin typeface="Arial" pitchFamily="34" charset="0"/>
                <a:cs typeface="Arial" pitchFamily="34" charset="0"/>
              </a:rPr>
              <a:t>5. Other causes</a:t>
            </a:r>
          </a:p>
          <a:p>
            <a:r>
              <a:rPr lang="en-US" sz="1700" dirty="0">
                <a:latin typeface="Arial" pitchFamily="34" charset="0"/>
                <a:cs typeface="Arial" pitchFamily="34" charset="0"/>
              </a:rPr>
              <a:t>a. Renal </a:t>
            </a:r>
            <a:r>
              <a:rPr lang="en-US" sz="1700" dirty="0" smtClean="0">
                <a:latin typeface="Arial" pitchFamily="34" charset="0"/>
                <a:cs typeface="Arial" pitchFamily="34" charset="0"/>
              </a:rPr>
              <a:t>failure b</a:t>
            </a:r>
            <a:r>
              <a:rPr lang="en-US" sz="1700" dirty="0">
                <a:latin typeface="Arial" pitchFamily="34" charset="0"/>
                <a:cs typeface="Arial" pitchFamily="34" charset="0"/>
              </a:rPr>
              <a:t>. Paraneoplastic </a:t>
            </a:r>
            <a:r>
              <a:rPr lang="en-US" sz="1700" dirty="0" smtClean="0">
                <a:latin typeface="Arial" pitchFamily="34" charset="0"/>
                <a:cs typeface="Arial" pitchFamily="34" charset="0"/>
              </a:rPr>
              <a:t>syndromes c</a:t>
            </a:r>
            <a:r>
              <a:rPr lang="en-US" sz="1700" dirty="0">
                <a:latin typeface="Arial" pitchFamily="34" charset="0"/>
                <a:cs typeface="Arial" pitchFamily="34" charset="0"/>
              </a:rPr>
              <a:t>. Autoimmune/collagen vascular disease</a:t>
            </a:r>
          </a:p>
          <a:p>
            <a:r>
              <a:rPr lang="en-US" sz="1700" dirty="0">
                <a:latin typeface="Arial" pitchFamily="34" charset="0"/>
                <a:cs typeface="Arial" pitchFamily="34" charset="0"/>
              </a:rPr>
              <a:t>d. Human immunodeficiency virus </a:t>
            </a:r>
            <a:r>
              <a:rPr lang="en-US" sz="1700" dirty="0" smtClean="0">
                <a:latin typeface="Arial" pitchFamily="34" charset="0"/>
                <a:cs typeface="Arial" pitchFamily="34" charset="0"/>
              </a:rPr>
              <a:t>infection, e.  </a:t>
            </a:r>
            <a:r>
              <a:rPr lang="en-US" sz="1700" dirty="0">
                <a:latin typeface="Arial" pitchFamily="34" charset="0"/>
                <a:cs typeface="Arial" pitchFamily="34" charset="0"/>
              </a:rPr>
              <a:t>Amyloidosis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681" y="380216"/>
            <a:ext cx="8763000" cy="5847755"/>
          </a:xfrm>
          <a:prstGeom prst="rect">
            <a:avLst/>
          </a:prstGeom>
        </p:spPr>
        <p:txBody>
          <a:bodyPr wrap="square">
            <a:spAutoFit/>
          </a:bodyPr>
          <a:lstStyle/>
          <a:p>
            <a:r>
              <a:rPr lang="en-US" sz="1700" dirty="0">
                <a:latin typeface="Arial" pitchFamily="34" charset="0"/>
                <a:cs typeface="Arial" pitchFamily="34" charset="0"/>
              </a:rPr>
              <a:t>Many investigators like to divide these disorders into primary and secondary</a:t>
            </a:r>
          </a:p>
          <a:p>
            <a:r>
              <a:rPr lang="en-US" sz="1700" dirty="0">
                <a:latin typeface="Arial" pitchFamily="34" charset="0"/>
                <a:cs typeface="Arial" pitchFamily="34" charset="0"/>
              </a:rPr>
              <a:t>forms. </a:t>
            </a:r>
            <a:endParaRPr lang="en-US" sz="1700" dirty="0" smtClean="0">
              <a:latin typeface="Arial" pitchFamily="34" charset="0"/>
              <a:cs typeface="Arial" pitchFamily="34" charset="0"/>
            </a:endParaRPr>
          </a:p>
          <a:p>
            <a:endParaRPr lang="en-US" sz="1700" dirty="0" smtClean="0">
              <a:latin typeface="Arial" pitchFamily="34" charset="0"/>
              <a:cs typeface="Arial" pitchFamily="34" charset="0"/>
            </a:endParaRPr>
          </a:p>
          <a:p>
            <a:r>
              <a:rPr lang="en-US" sz="1700" dirty="0" smtClean="0">
                <a:solidFill>
                  <a:srgbClr val="FFFF00"/>
                </a:solidFill>
                <a:latin typeface="Arial" pitchFamily="34" charset="0"/>
                <a:cs typeface="Arial" pitchFamily="34" charset="0"/>
              </a:rPr>
              <a:t>The </a:t>
            </a:r>
            <a:r>
              <a:rPr lang="en-US" sz="1700" dirty="0">
                <a:solidFill>
                  <a:srgbClr val="FFFF00"/>
                </a:solidFill>
                <a:latin typeface="Arial" pitchFamily="34" charset="0"/>
                <a:cs typeface="Arial" pitchFamily="34" charset="0"/>
              </a:rPr>
              <a:t>primary forms tend to be idiopathic and are divided into acute and chronic </a:t>
            </a:r>
            <a:r>
              <a:rPr lang="en-US" sz="1700" dirty="0" smtClean="0">
                <a:solidFill>
                  <a:srgbClr val="FFFF00"/>
                </a:solidFill>
                <a:latin typeface="Arial" pitchFamily="34" charset="0"/>
                <a:cs typeface="Arial" pitchFamily="34" charset="0"/>
              </a:rPr>
              <a:t>forms</a:t>
            </a:r>
            <a:r>
              <a:rPr lang="en-US" sz="1700" dirty="0" smtClean="0">
                <a:latin typeface="Arial" pitchFamily="34" charset="0"/>
                <a:cs typeface="Arial" pitchFamily="34" charset="0"/>
              </a:rPr>
              <a:t>. </a:t>
            </a:r>
          </a:p>
          <a:p>
            <a:endParaRPr lang="en-US" sz="1700" dirty="0" smtClean="0">
              <a:latin typeface="Arial" pitchFamily="34" charset="0"/>
              <a:cs typeface="Arial" pitchFamily="34" charset="0"/>
            </a:endParaRPr>
          </a:p>
          <a:p>
            <a:r>
              <a:rPr lang="en-US" sz="1700" dirty="0" smtClean="0">
                <a:solidFill>
                  <a:srgbClr val="FFFF00"/>
                </a:solidFill>
                <a:latin typeface="Arial" pitchFamily="34" charset="0"/>
                <a:cs typeface="Arial" pitchFamily="34" charset="0"/>
              </a:rPr>
              <a:t>The </a:t>
            </a:r>
            <a:r>
              <a:rPr lang="en-US" sz="1700" dirty="0">
                <a:solidFill>
                  <a:srgbClr val="FFFF00"/>
                </a:solidFill>
                <a:latin typeface="Arial" pitchFamily="34" charset="0"/>
                <a:cs typeface="Arial" pitchFamily="34" charset="0"/>
              </a:rPr>
              <a:t>secondary types are usually seen in association with a particular disease or are known to </a:t>
            </a:r>
            <a:r>
              <a:rPr lang="en-US" sz="1700" dirty="0" smtClean="0">
                <a:solidFill>
                  <a:srgbClr val="FFFF00"/>
                </a:solidFill>
                <a:latin typeface="Arial" pitchFamily="34" charset="0"/>
                <a:cs typeface="Arial" pitchFamily="34" charset="0"/>
              </a:rPr>
              <a:t>arise secondary </a:t>
            </a:r>
            <a:r>
              <a:rPr lang="en-US" sz="1700" dirty="0">
                <a:solidFill>
                  <a:srgbClr val="FFFF00"/>
                </a:solidFill>
                <a:latin typeface="Arial" pitchFamily="34" charset="0"/>
                <a:cs typeface="Arial" pitchFamily="34" charset="0"/>
              </a:rPr>
              <a:t>to a known biochemical or structural abnormality. </a:t>
            </a:r>
            <a:endParaRPr lang="en-US" sz="1700" dirty="0" smtClean="0">
              <a:solidFill>
                <a:srgbClr val="FFFF00"/>
              </a:solidFill>
              <a:latin typeface="Arial" pitchFamily="34" charset="0"/>
              <a:cs typeface="Arial" pitchFamily="34" charset="0"/>
            </a:endParaRPr>
          </a:p>
          <a:p>
            <a:r>
              <a:rPr lang="en-US" sz="1700" dirty="0" smtClean="0">
                <a:latin typeface="Arial" pitchFamily="34" charset="0"/>
                <a:cs typeface="Arial" pitchFamily="34" charset="0"/>
              </a:rPr>
              <a:t>First </a:t>
            </a:r>
            <a:r>
              <a:rPr lang="en-US" sz="1700" dirty="0">
                <a:latin typeface="Arial" pitchFamily="34" charset="0"/>
                <a:cs typeface="Arial" pitchFamily="34" charset="0"/>
              </a:rPr>
              <a:t>described by both Gower and Sir Thomas Lewis as vasovagal </a:t>
            </a:r>
            <a:r>
              <a:rPr lang="en-US" sz="1700" dirty="0" smtClean="0">
                <a:latin typeface="Arial" pitchFamily="34" charset="0"/>
                <a:cs typeface="Arial" pitchFamily="34" charset="0"/>
              </a:rPr>
              <a:t>syncope (better </a:t>
            </a:r>
            <a:r>
              <a:rPr lang="en-US" sz="1700" dirty="0">
                <a:latin typeface="Arial" pitchFamily="34" charset="0"/>
                <a:cs typeface="Arial" pitchFamily="34" charset="0"/>
              </a:rPr>
              <a:t>known today as either neurocardiogenic or neurally-mediated </a:t>
            </a:r>
            <a:r>
              <a:rPr lang="en-US" sz="1700" dirty="0" smtClean="0">
                <a:latin typeface="Arial" pitchFamily="34" charset="0"/>
                <a:cs typeface="Arial" pitchFamily="34" charset="0"/>
              </a:rPr>
              <a:t>syncope). </a:t>
            </a:r>
          </a:p>
          <a:p>
            <a:r>
              <a:rPr lang="en-US" sz="1700" dirty="0" smtClean="0">
                <a:latin typeface="Arial" pitchFamily="34" charset="0"/>
                <a:cs typeface="Arial" pitchFamily="34" charset="0"/>
              </a:rPr>
              <a:t>Most </a:t>
            </a:r>
            <a:r>
              <a:rPr lang="en-US" sz="1700" dirty="0">
                <a:latin typeface="Arial" pitchFamily="34" charset="0"/>
                <a:cs typeface="Arial" pitchFamily="34" charset="0"/>
              </a:rPr>
              <a:t>frequently occurs in younger people and is characterized by </a:t>
            </a:r>
            <a:endParaRPr lang="en-US" sz="1700" dirty="0" smtClean="0">
              <a:latin typeface="Arial" pitchFamily="34" charset="0"/>
              <a:cs typeface="Arial" pitchFamily="34" charset="0"/>
            </a:endParaRPr>
          </a:p>
          <a:p>
            <a:pPr marL="342900" indent="-342900">
              <a:buAutoNum type="alphaLcPeriod"/>
            </a:pPr>
            <a:r>
              <a:rPr lang="en-US" sz="1700" dirty="0" smtClean="0">
                <a:latin typeface="Arial" pitchFamily="34" charset="0"/>
                <a:cs typeface="Arial" pitchFamily="34" charset="0"/>
              </a:rPr>
              <a:t>distinct </a:t>
            </a:r>
            <a:r>
              <a:rPr lang="en-US" sz="1700" dirty="0">
                <a:latin typeface="Arial" pitchFamily="34" charset="0"/>
                <a:cs typeface="Arial" pitchFamily="34" charset="0"/>
              </a:rPr>
              <a:t>prodrome (often consisting of lightheadedness, diaphoresis and nausea) of </a:t>
            </a:r>
            <a:r>
              <a:rPr lang="en-US" sz="1700" dirty="0" smtClean="0">
                <a:latin typeface="Arial" pitchFamily="34" charset="0"/>
                <a:cs typeface="Arial" pitchFamily="34" charset="0"/>
              </a:rPr>
              <a:t>variable duration </a:t>
            </a:r>
          </a:p>
          <a:p>
            <a:pPr marL="342900" indent="-342900">
              <a:buAutoNum type="alphaLcPeriod"/>
            </a:pPr>
            <a:r>
              <a:rPr lang="en-US" sz="1700" dirty="0" smtClean="0">
                <a:latin typeface="Arial" pitchFamily="34" charset="0"/>
                <a:cs typeface="Arial" pitchFamily="34" charset="0"/>
              </a:rPr>
              <a:t>followed </a:t>
            </a:r>
            <a:r>
              <a:rPr lang="en-US" sz="1700" dirty="0">
                <a:latin typeface="Arial" pitchFamily="34" charset="0"/>
                <a:cs typeface="Arial" pitchFamily="34" charset="0"/>
              </a:rPr>
              <a:t>by an abrupt loss of consciousness. </a:t>
            </a:r>
            <a:endParaRPr lang="en-US" sz="1700" dirty="0" smtClean="0">
              <a:latin typeface="Arial" pitchFamily="34" charset="0"/>
              <a:cs typeface="Arial" pitchFamily="34" charset="0"/>
            </a:endParaRPr>
          </a:p>
          <a:p>
            <a:pPr marL="342900" indent="-342900">
              <a:buAutoNum type="alphaLcPeriod"/>
            </a:pPr>
            <a:r>
              <a:rPr lang="en-US" sz="1700" dirty="0" smtClean="0">
                <a:latin typeface="Arial" pitchFamily="34" charset="0"/>
                <a:cs typeface="Arial" pitchFamily="34" charset="0"/>
              </a:rPr>
              <a:t>Recovery </a:t>
            </a:r>
            <a:r>
              <a:rPr lang="en-US" sz="1700" dirty="0">
                <a:latin typeface="Arial" pitchFamily="34" charset="0"/>
                <a:cs typeface="Arial" pitchFamily="34" charset="0"/>
              </a:rPr>
              <a:t>is rapid and is usually </a:t>
            </a:r>
            <a:r>
              <a:rPr lang="en-US" sz="1700" dirty="0" smtClean="0">
                <a:latin typeface="Arial" pitchFamily="34" charset="0"/>
                <a:cs typeface="Arial" pitchFamily="34" charset="0"/>
              </a:rPr>
              <a:t>not accompanied </a:t>
            </a:r>
            <a:r>
              <a:rPr lang="en-US" sz="1700" dirty="0">
                <a:latin typeface="Arial" pitchFamily="34" charset="0"/>
                <a:cs typeface="Arial" pitchFamily="34" charset="0"/>
              </a:rPr>
              <a:t>by a postictal state. </a:t>
            </a:r>
            <a:endParaRPr lang="en-US" sz="1700" dirty="0" smtClean="0">
              <a:latin typeface="Arial" pitchFamily="34" charset="0"/>
              <a:cs typeface="Arial" pitchFamily="34" charset="0"/>
            </a:endParaRPr>
          </a:p>
          <a:p>
            <a:pPr marL="342900" indent="-342900"/>
            <a:r>
              <a:rPr lang="en-US" sz="1700" dirty="0" smtClean="0">
                <a:latin typeface="Arial" pitchFamily="34" charset="0"/>
                <a:cs typeface="Arial" pitchFamily="34" charset="0"/>
              </a:rPr>
              <a:t>Episodes </a:t>
            </a:r>
            <a:r>
              <a:rPr lang="en-US" sz="1700" dirty="0">
                <a:latin typeface="Arial" pitchFamily="34" charset="0"/>
                <a:cs typeface="Arial" pitchFamily="34" charset="0"/>
              </a:rPr>
              <a:t>are felt to represent a “</a:t>
            </a:r>
            <a:r>
              <a:rPr lang="en-US" sz="1700" dirty="0" smtClean="0">
                <a:latin typeface="Arial" pitchFamily="34" charset="0"/>
                <a:cs typeface="Arial" pitchFamily="34" charset="0"/>
              </a:rPr>
              <a:t>hypersensitive” autonomic </a:t>
            </a:r>
            <a:r>
              <a:rPr lang="en-US" sz="1700" dirty="0">
                <a:latin typeface="Arial" pitchFamily="34" charset="0"/>
                <a:cs typeface="Arial" pitchFamily="34" charset="0"/>
              </a:rPr>
              <a:t>system that over-responds </a:t>
            </a:r>
            <a:r>
              <a:rPr lang="en-US" sz="1700" dirty="0" smtClean="0">
                <a:latin typeface="Arial" pitchFamily="34" charset="0"/>
                <a:cs typeface="Arial" pitchFamily="34" charset="0"/>
              </a:rPr>
              <a:t>to</a:t>
            </a:r>
          </a:p>
          <a:p>
            <a:pPr marL="342900" indent="-342900"/>
            <a:r>
              <a:rPr lang="en-US" sz="1700" dirty="0" smtClean="0">
                <a:latin typeface="Arial" pitchFamily="34" charset="0"/>
                <a:cs typeface="Arial" pitchFamily="34" charset="0"/>
              </a:rPr>
              <a:t>various stimuli. Prolonged  orthostatic stress increases </a:t>
            </a:r>
            <a:r>
              <a:rPr lang="en-US" sz="1700" dirty="0">
                <a:latin typeface="Arial" pitchFamily="34" charset="0"/>
                <a:cs typeface="Arial" pitchFamily="34" charset="0"/>
              </a:rPr>
              <a:t>venous pooling to the point </a:t>
            </a:r>
            <a:r>
              <a:rPr lang="en-US" sz="1700" dirty="0" smtClean="0">
                <a:latin typeface="Arial" pitchFamily="34" charset="0"/>
                <a:cs typeface="Arial" pitchFamily="34" charset="0"/>
              </a:rPr>
              <a:t>where</a:t>
            </a:r>
          </a:p>
          <a:p>
            <a:pPr marL="342900" indent="-342900"/>
            <a:r>
              <a:rPr lang="en-US" sz="1700" dirty="0" smtClean="0">
                <a:latin typeface="Arial" pitchFamily="34" charset="0"/>
                <a:cs typeface="Arial" pitchFamily="34" charset="0"/>
              </a:rPr>
              <a:t> </a:t>
            </a:r>
            <a:r>
              <a:rPr lang="en-US" sz="1700" dirty="0">
                <a:latin typeface="Arial" pitchFamily="34" charset="0"/>
                <a:cs typeface="Arial" pitchFamily="34" charset="0"/>
              </a:rPr>
              <a:t>venous return to </a:t>
            </a:r>
            <a:r>
              <a:rPr lang="en-US" sz="1700" dirty="0" smtClean="0">
                <a:latin typeface="Arial" pitchFamily="34" charset="0"/>
                <a:cs typeface="Arial" pitchFamily="34" charset="0"/>
              </a:rPr>
              <a:t>the right </a:t>
            </a:r>
            <a:r>
              <a:rPr lang="en-US" sz="1700" dirty="0">
                <a:latin typeface="Arial" pitchFamily="34" charset="0"/>
                <a:cs typeface="Arial" pitchFamily="34" charset="0"/>
              </a:rPr>
              <a:t>ventricle falls so precipitously that an increase in </a:t>
            </a:r>
            <a:r>
              <a:rPr lang="en-US" sz="1700" dirty="0" smtClean="0">
                <a:latin typeface="Arial" pitchFamily="34" charset="0"/>
                <a:cs typeface="Arial" pitchFamily="34" charset="0"/>
              </a:rPr>
              <a:t>ventricular</a:t>
            </a:r>
          </a:p>
          <a:p>
            <a:pPr marL="342900" indent="-342900"/>
            <a:r>
              <a:rPr lang="en-US" sz="1700" dirty="0" smtClean="0">
                <a:latin typeface="Arial" pitchFamily="34" charset="0"/>
                <a:cs typeface="Arial" pitchFamily="34" charset="0"/>
              </a:rPr>
              <a:t> </a:t>
            </a:r>
            <a:r>
              <a:rPr lang="en-US" sz="1700" dirty="0">
                <a:latin typeface="Arial" pitchFamily="34" charset="0"/>
                <a:cs typeface="Arial" pitchFamily="34" charset="0"/>
              </a:rPr>
              <a:t>inotropy causes activation </a:t>
            </a:r>
            <a:r>
              <a:rPr lang="en-US" sz="1700" dirty="0" smtClean="0">
                <a:latin typeface="Arial" pitchFamily="34" charset="0"/>
                <a:cs typeface="Arial" pitchFamily="34" charset="0"/>
              </a:rPr>
              <a:t>of mechanoreceptors </a:t>
            </a:r>
            <a:r>
              <a:rPr lang="en-US" sz="1700" dirty="0">
                <a:latin typeface="Arial" pitchFamily="34" charset="0"/>
                <a:cs typeface="Arial" pitchFamily="34" charset="0"/>
              </a:rPr>
              <a:t>that would normally fire only </a:t>
            </a:r>
            <a:r>
              <a:rPr lang="en-US" sz="1700" dirty="0" smtClean="0">
                <a:latin typeface="Arial" pitchFamily="34" charset="0"/>
                <a:cs typeface="Arial" pitchFamily="34" charset="0"/>
              </a:rPr>
              <a:t>during</a:t>
            </a:r>
          </a:p>
          <a:p>
            <a:pPr marL="342900" indent="-342900"/>
            <a:r>
              <a:rPr lang="en-US" sz="1700" dirty="0" smtClean="0">
                <a:latin typeface="Arial" pitchFamily="34" charset="0"/>
                <a:cs typeface="Arial" pitchFamily="34" charset="0"/>
              </a:rPr>
              <a:t> stretch. </a:t>
            </a:r>
            <a:r>
              <a:rPr lang="en-US" sz="1700" dirty="0">
                <a:latin typeface="Arial" pitchFamily="34" charset="0"/>
                <a:cs typeface="Arial" pitchFamily="34" charset="0"/>
              </a:rPr>
              <a:t>This sudden surge in </a:t>
            </a:r>
            <a:r>
              <a:rPr lang="en-US" sz="1700" dirty="0" smtClean="0">
                <a:latin typeface="Arial" pitchFamily="34" charset="0"/>
                <a:cs typeface="Arial" pitchFamily="34" charset="0"/>
              </a:rPr>
              <a:t>neural traffic </a:t>
            </a:r>
            <a:r>
              <a:rPr lang="en-US" sz="1700" dirty="0">
                <a:latin typeface="Arial" pitchFamily="34" charset="0"/>
                <a:cs typeface="Arial" pitchFamily="34" charset="0"/>
              </a:rPr>
              <a:t>to the brain stem is thought by some to </a:t>
            </a:r>
            <a:r>
              <a:rPr lang="en-US" sz="1700" dirty="0" smtClean="0">
                <a:latin typeface="Arial" pitchFamily="34" charset="0"/>
                <a:cs typeface="Arial" pitchFamily="34" charset="0"/>
              </a:rPr>
              <a:t>mimic</a:t>
            </a:r>
          </a:p>
          <a:p>
            <a:pPr marL="342900" indent="-342900"/>
            <a:r>
              <a:rPr lang="en-US" sz="1700" dirty="0" smtClean="0">
                <a:latin typeface="Arial" pitchFamily="34" charset="0"/>
                <a:cs typeface="Arial" pitchFamily="34" charset="0"/>
              </a:rPr>
              <a:t> </a:t>
            </a:r>
            <a:r>
              <a:rPr lang="en-US" sz="1700" dirty="0">
                <a:latin typeface="Arial" pitchFamily="34" charset="0"/>
                <a:cs typeface="Arial" pitchFamily="34" charset="0"/>
              </a:rPr>
              <a:t>the conditions seen in hypertension, </a:t>
            </a:r>
            <a:r>
              <a:rPr lang="en-US" sz="1700" dirty="0" smtClean="0">
                <a:latin typeface="Arial" pitchFamily="34" charset="0"/>
                <a:cs typeface="Arial" pitchFamily="34" charset="0"/>
              </a:rPr>
              <a:t>thus provoking </a:t>
            </a:r>
            <a:r>
              <a:rPr lang="en-US" sz="1700" dirty="0">
                <a:latin typeface="Arial" pitchFamily="34" charset="0"/>
                <a:cs typeface="Arial" pitchFamily="34" charset="0"/>
              </a:rPr>
              <a:t>an apparently “paradoxic” </a:t>
            </a:r>
            <a:r>
              <a:rPr lang="en-US" sz="1700" dirty="0" smtClean="0">
                <a:latin typeface="Arial" pitchFamily="34" charset="0"/>
                <a:cs typeface="Arial" pitchFamily="34" charset="0"/>
              </a:rPr>
              <a:t>sympathetic</a:t>
            </a:r>
          </a:p>
          <a:p>
            <a:pPr marL="342900" indent="-342900"/>
            <a:r>
              <a:rPr lang="en-US" sz="1700" dirty="0" smtClean="0">
                <a:latin typeface="Arial" pitchFamily="34" charset="0"/>
                <a:cs typeface="Arial" pitchFamily="34" charset="0"/>
              </a:rPr>
              <a:t> </a:t>
            </a:r>
            <a:r>
              <a:rPr lang="en-US" sz="1700" dirty="0">
                <a:latin typeface="Arial" pitchFamily="34" charset="0"/>
                <a:cs typeface="Arial" pitchFamily="34" charset="0"/>
              </a:rPr>
              <a:t>withdrawal with resultant </a:t>
            </a:r>
            <a:r>
              <a:rPr lang="en-US" sz="1700" dirty="0" smtClean="0">
                <a:latin typeface="Arial" pitchFamily="34" charset="0"/>
                <a:cs typeface="Arial" pitchFamily="34" charset="0"/>
              </a:rPr>
              <a:t>hypotension, bradycardia</a:t>
            </a:r>
            <a:r>
              <a:rPr lang="en-US" sz="1700" dirty="0">
                <a:latin typeface="Arial" pitchFamily="34" charset="0"/>
                <a:cs typeface="Arial" pitchFamily="34" charset="0"/>
              </a:rPr>
              <a:t>, and </a:t>
            </a:r>
            <a:r>
              <a:rPr lang="en-US" sz="1700" dirty="0" smtClean="0">
                <a:latin typeface="Arial" pitchFamily="34" charset="0"/>
                <a:cs typeface="Arial" pitchFamily="34" charset="0"/>
              </a:rPr>
              <a:t>syncope.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91600" cy="6447919"/>
          </a:xfrm>
          <a:prstGeom prst="rect">
            <a:avLst/>
          </a:prstGeom>
        </p:spPr>
        <p:txBody>
          <a:bodyPr wrap="square">
            <a:spAutoFit/>
          </a:bodyPr>
          <a:lstStyle/>
          <a:p>
            <a:r>
              <a:rPr lang="en-US" b="1" cap="all" dirty="0">
                <a:solidFill>
                  <a:srgbClr val="FFFF00"/>
                </a:solidFill>
              </a:rPr>
              <a:t>Primary Disorders of Autonomic Failure</a:t>
            </a:r>
          </a:p>
          <a:p>
            <a:r>
              <a:rPr lang="en-US" sz="1700" dirty="0">
                <a:latin typeface="Arial" pitchFamily="34" charset="0"/>
                <a:cs typeface="Arial" pitchFamily="34" charset="0"/>
              </a:rPr>
              <a:t>Chronic </a:t>
            </a:r>
            <a:r>
              <a:rPr lang="en-US" sz="1700" dirty="0" smtClean="0">
                <a:latin typeface="Arial" pitchFamily="34" charset="0"/>
                <a:cs typeface="Arial" pitchFamily="34" charset="0"/>
              </a:rPr>
              <a:t>Disorders -more </a:t>
            </a:r>
            <a:r>
              <a:rPr lang="en-US" sz="1700" dirty="0">
                <a:latin typeface="Arial" pitchFamily="34" charset="0"/>
                <a:cs typeface="Arial" pitchFamily="34" charset="0"/>
              </a:rPr>
              <a:t>frequent than acute.</a:t>
            </a:r>
          </a:p>
          <a:p>
            <a:r>
              <a:rPr lang="en-US" sz="1700" dirty="0">
                <a:latin typeface="Arial" pitchFamily="34" charset="0"/>
                <a:cs typeface="Arial" pitchFamily="34" charset="0"/>
              </a:rPr>
              <a:t>Bradbury and Eggleston (1925) “idiopathic orthostatic hypotension</a:t>
            </a:r>
            <a:r>
              <a:rPr lang="en-US" sz="1700" dirty="0" smtClean="0">
                <a:latin typeface="Arial" pitchFamily="34" charset="0"/>
                <a:cs typeface="Arial" pitchFamily="34" charset="0"/>
              </a:rPr>
              <a:t>”- (no other neurologic features). </a:t>
            </a:r>
          </a:p>
          <a:p>
            <a:r>
              <a:rPr lang="en-US" sz="1700" dirty="0" smtClean="0">
                <a:latin typeface="Arial" pitchFamily="34" charset="0"/>
                <a:cs typeface="Arial" pitchFamily="34" charset="0"/>
              </a:rPr>
              <a:t>The American Autonomic Society has named this disorder Pure Autonomic Failure (or PAF). </a:t>
            </a:r>
          </a:p>
          <a:p>
            <a:r>
              <a:rPr lang="en-US" sz="1700" dirty="0" smtClean="0">
                <a:latin typeface="Arial" pitchFamily="34" charset="0"/>
                <a:cs typeface="Arial" pitchFamily="34" charset="0"/>
              </a:rPr>
              <a:t>Cause of PAF remains unknown- postulated that there is a degeneration of the peripheral post ganglionic autonomic neurons. </a:t>
            </a:r>
          </a:p>
          <a:p>
            <a:r>
              <a:rPr lang="en-US" sz="1700" dirty="0" smtClean="0">
                <a:latin typeface="Arial" pitchFamily="34" charset="0"/>
                <a:cs typeface="Arial" pitchFamily="34" charset="0"/>
              </a:rPr>
              <a:t>More common in older adults, can occur in any age group (including children)</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Generalized </a:t>
            </a:r>
            <a:r>
              <a:rPr lang="en-US" sz="1700" dirty="0">
                <a:latin typeface="Arial" pitchFamily="34" charset="0"/>
                <a:cs typeface="Arial" pitchFamily="34" charset="0"/>
              </a:rPr>
              <a:t>state of autonomic </a:t>
            </a:r>
            <a:r>
              <a:rPr lang="en-US" sz="1700" dirty="0" smtClean="0">
                <a:latin typeface="Arial" pitchFamily="34" charset="0"/>
                <a:cs typeface="Arial" pitchFamily="34" charset="0"/>
              </a:rPr>
              <a:t>dysfunction-orthostatic </a:t>
            </a:r>
            <a:r>
              <a:rPr lang="en-US" sz="1700" dirty="0">
                <a:latin typeface="Arial" pitchFamily="34" charset="0"/>
                <a:cs typeface="Arial" pitchFamily="34" charset="0"/>
              </a:rPr>
              <a:t>hypotension and syncope, </a:t>
            </a:r>
            <a:r>
              <a:rPr lang="en-US" sz="1700" dirty="0" smtClean="0">
                <a:latin typeface="Arial" pitchFamily="34" charset="0"/>
                <a:cs typeface="Arial" pitchFamily="34" charset="0"/>
              </a:rPr>
              <a:t> </a:t>
            </a:r>
            <a:r>
              <a:rPr lang="en-US" sz="1700" dirty="0">
                <a:latin typeface="Arial" pitchFamily="34" charset="0"/>
                <a:cs typeface="Arial" pitchFamily="34" charset="0"/>
              </a:rPr>
              <a:t>disturbances in bowel, bladder, thermoregulatory, sudomotor, and sexual function</a:t>
            </a:r>
            <a:r>
              <a:rPr lang="en-US" sz="1700" dirty="0" smtClean="0">
                <a:latin typeface="Arial" pitchFamily="34" charset="0"/>
                <a:cs typeface="Arial" pitchFamily="34" charset="0"/>
              </a:rPr>
              <a:t>.</a:t>
            </a:r>
          </a:p>
          <a:p>
            <a:endParaRPr lang="en-US" sz="1700" dirty="0" smtClean="0">
              <a:latin typeface="Arial" pitchFamily="34" charset="0"/>
              <a:cs typeface="Arial" pitchFamily="34" charset="0"/>
            </a:endParaRPr>
          </a:p>
          <a:p>
            <a:r>
              <a:rPr lang="en-US" sz="1600" dirty="0" smtClean="0">
                <a:latin typeface="Arial" pitchFamily="34" charset="0"/>
                <a:cs typeface="Arial" pitchFamily="34" charset="0"/>
              </a:rPr>
              <a:t>1960 </a:t>
            </a:r>
            <a:r>
              <a:rPr lang="en-US" sz="1600" dirty="0">
                <a:latin typeface="Arial" pitchFamily="34" charset="0"/>
                <a:cs typeface="Arial" pitchFamily="34" charset="0"/>
              </a:rPr>
              <a:t>Shy and Drager. more severe condition is manifested by severe orthostatic hypotension, progressive urinary and rectal incontinence, loss of sweating, iris atrophy, external ocular palsy, impotence, rigidity, and </a:t>
            </a:r>
            <a:r>
              <a:rPr lang="en-US" sz="1600" dirty="0" smtClean="0">
                <a:latin typeface="Arial" pitchFamily="34" charset="0"/>
                <a:cs typeface="Arial" pitchFamily="34" charset="0"/>
              </a:rPr>
              <a:t>tremors. Both </a:t>
            </a:r>
            <a:r>
              <a:rPr lang="en-US" sz="1600" dirty="0">
                <a:latin typeface="Arial" pitchFamily="34" charset="0"/>
                <a:cs typeface="Arial" pitchFamily="34" charset="0"/>
              </a:rPr>
              <a:t>muscle fasciculations and distal muscle wasting may be seen late in the disorder. </a:t>
            </a:r>
            <a:endParaRPr lang="en-US" sz="1600" dirty="0" smtClean="0">
              <a:latin typeface="Arial" pitchFamily="34" charset="0"/>
              <a:cs typeface="Arial" pitchFamily="34" charset="0"/>
            </a:endParaRPr>
          </a:p>
          <a:p>
            <a:r>
              <a:rPr lang="en-US" sz="1600" dirty="0" smtClean="0">
                <a:solidFill>
                  <a:srgbClr val="FFFF00"/>
                </a:solidFill>
                <a:latin typeface="Arial" pitchFamily="34" charset="0"/>
                <a:cs typeface="Arial" pitchFamily="34" charset="0"/>
              </a:rPr>
              <a:t>American </a:t>
            </a:r>
            <a:r>
              <a:rPr lang="en-US" sz="1600" dirty="0">
                <a:solidFill>
                  <a:srgbClr val="FFFF00"/>
                </a:solidFill>
                <a:latin typeface="Arial" pitchFamily="34" charset="0"/>
                <a:cs typeface="Arial" pitchFamily="34" charset="0"/>
              </a:rPr>
              <a:t>Autonomic Society named this disease Multiple System Atrophy (MSA</a:t>
            </a:r>
            <a:r>
              <a:rPr lang="en-US" sz="1600" dirty="0" smtClean="0">
                <a:solidFill>
                  <a:srgbClr val="FFFF00"/>
                </a:solidFill>
                <a:latin typeface="Arial" pitchFamily="34" charset="0"/>
                <a:cs typeface="Arial" pitchFamily="34" charset="0"/>
              </a:rPr>
              <a:t>)- complex multi-system disorder- </a:t>
            </a:r>
          </a:p>
          <a:p>
            <a:r>
              <a:rPr lang="en-US" sz="1600" dirty="0" smtClean="0">
                <a:solidFill>
                  <a:srgbClr val="FFFF00"/>
                </a:solidFill>
                <a:latin typeface="Arial" pitchFamily="34" charset="0"/>
                <a:cs typeface="Arial" pitchFamily="34" charset="0"/>
              </a:rPr>
              <a:t>Divided </a:t>
            </a:r>
            <a:r>
              <a:rPr lang="en-US" sz="1600" dirty="0">
                <a:solidFill>
                  <a:srgbClr val="FFFF00"/>
                </a:solidFill>
                <a:latin typeface="Arial" pitchFamily="34" charset="0"/>
                <a:cs typeface="Arial" pitchFamily="34" charset="0"/>
              </a:rPr>
              <a:t>it into three major subtypes</a:t>
            </a:r>
            <a:r>
              <a:rPr lang="en-US" sz="1600" dirty="0" smtClean="0">
                <a:latin typeface="Arial" pitchFamily="34" charset="0"/>
                <a:cs typeface="Arial" pitchFamily="34" charset="0"/>
              </a:rPr>
              <a:t>.</a:t>
            </a:r>
          </a:p>
          <a:p>
            <a:r>
              <a:rPr lang="en-US" sz="1600" dirty="0" smtClean="0">
                <a:latin typeface="Arial" pitchFamily="34" charset="0"/>
                <a:cs typeface="Arial" pitchFamily="34" charset="0"/>
              </a:rPr>
              <a:t>1.demonstrate </a:t>
            </a:r>
            <a:r>
              <a:rPr lang="en-US" sz="1600" dirty="0">
                <a:latin typeface="Arial" pitchFamily="34" charset="0"/>
                <a:cs typeface="Arial" pitchFamily="34" charset="0"/>
              </a:rPr>
              <a:t>tremor that is surprisingly similar to Parkinson’s </a:t>
            </a:r>
            <a:r>
              <a:rPr lang="en-US" sz="1600" dirty="0" smtClean="0">
                <a:latin typeface="Arial" pitchFamily="34" charset="0"/>
                <a:cs typeface="Arial" pitchFamily="34" charset="0"/>
              </a:rPr>
              <a:t>disease</a:t>
            </a:r>
          </a:p>
          <a:p>
            <a:r>
              <a:rPr lang="en-US" sz="1600" dirty="0" smtClean="0">
                <a:latin typeface="Arial" pitchFamily="34" charset="0"/>
                <a:cs typeface="Arial" pitchFamily="34" charset="0"/>
              </a:rPr>
              <a:t>2.display </a:t>
            </a:r>
            <a:r>
              <a:rPr lang="en-US" sz="1600" dirty="0">
                <a:latin typeface="Arial" pitchFamily="34" charset="0"/>
                <a:cs typeface="Arial" pitchFamily="34" charset="0"/>
              </a:rPr>
              <a:t>mainly cerebellar and/or pyramidal symptoms </a:t>
            </a: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3</a:t>
            </a:r>
            <a:r>
              <a:rPr lang="en-US" sz="1600" dirty="0">
                <a:latin typeface="Arial" pitchFamily="34" charset="0"/>
                <a:cs typeface="Arial" pitchFamily="34" charset="0"/>
              </a:rPr>
              <a:t>. displays aspects of both these types</a:t>
            </a:r>
            <a:r>
              <a:rPr lang="en-US" sz="1600" dirty="0" smtClean="0">
                <a:latin typeface="Arial" pitchFamily="34" charset="0"/>
                <a:cs typeface="Arial" pitchFamily="34" charset="0"/>
              </a:rPr>
              <a:t>.</a:t>
            </a:r>
          </a:p>
          <a:p>
            <a:r>
              <a:rPr lang="en-US" sz="1600" dirty="0" smtClean="0">
                <a:latin typeface="Arial" pitchFamily="34" charset="0"/>
                <a:cs typeface="Arial" pitchFamily="34" charset="0"/>
              </a:rPr>
              <a:t> </a:t>
            </a:r>
            <a:r>
              <a:rPr lang="en-US" sz="1600" dirty="0" smtClean="0">
                <a:latin typeface="Arial" pitchFamily="34" charset="0"/>
                <a:cs typeface="Arial" pitchFamily="34" charset="0"/>
              </a:rPr>
              <a:t>MSA </a:t>
            </a:r>
            <a:r>
              <a:rPr lang="en-US" sz="1600" dirty="0">
                <a:latin typeface="Arial" pitchFamily="34" charset="0"/>
                <a:cs typeface="Arial" pitchFamily="34" charset="0"/>
              </a:rPr>
              <a:t>can appear surprisingly similar to Parkinson’s disease. </a:t>
            </a:r>
            <a:r>
              <a:rPr lang="en-US" sz="1600" dirty="0" smtClean="0">
                <a:latin typeface="Arial" pitchFamily="34" charset="0"/>
                <a:cs typeface="Arial" pitchFamily="34" charset="0"/>
              </a:rPr>
              <a:t>7 </a:t>
            </a:r>
            <a:r>
              <a:rPr lang="en-US" sz="1600" dirty="0">
                <a:latin typeface="Arial" pitchFamily="34" charset="0"/>
                <a:cs typeface="Arial" pitchFamily="34" charset="0"/>
              </a:rPr>
              <a:t>and 22% of people thought to have Parkinson’s disease actually had neuropathologic findings diagnostic </a:t>
            </a:r>
            <a:r>
              <a:rPr lang="en-US" sz="1600" dirty="0" smtClean="0">
                <a:latin typeface="Arial" pitchFamily="34" charset="0"/>
                <a:cs typeface="Arial" pitchFamily="34" charset="0"/>
              </a:rPr>
              <a:t>for MSA. Majority </a:t>
            </a:r>
            <a:r>
              <a:rPr lang="en-US" sz="1600" dirty="0">
                <a:latin typeface="Arial" pitchFamily="34" charset="0"/>
                <a:cs typeface="Arial" pitchFamily="34" charset="0"/>
              </a:rPr>
              <a:t>of MSA patients do not present until the 5th and 7th decade of </a:t>
            </a:r>
            <a:r>
              <a:rPr lang="en-US" sz="1600" dirty="0" smtClean="0">
                <a:latin typeface="Arial" pitchFamily="34" charset="0"/>
                <a:cs typeface="Arial" pitchFamily="34" charset="0"/>
              </a:rPr>
              <a:t>life (Some begin in late </a:t>
            </a:r>
            <a:r>
              <a:rPr lang="en-US" sz="1600" dirty="0">
                <a:latin typeface="Arial" pitchFamily="34" charset="0"/>
                <a:cs typeface="Arial" pitchFamily="34" charset="0"/>
              </a:rPr>
              <a:t>thirties.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968" y="200319"/>
            <a:ext cx="8837632" cy="6924973"/>
          </a:xfrm>
          <a:prstGeom prst="rect">
            <a:avLst/>
          </a:prstGeom>
        </p:spPr>
        <p:txBody>
          <a:bodyPr wrap="square">
            <a:spAutoFit/>
          </a:bodyPr>
          <a:lstStyle/>
          <a:p>
            <a:r>
              <a:rPr lang="en-US" sz="2000" b="1" dirty="0" smtClean="0">
                <a:solidFill>
                  <a:srgbClr val="FFFF00"/>
                </a:solidFill>
                <a:latin typeface="Arial" pitchFamily="34" charset="0"/>
                <a:cs typeface="Arial" pitchFamily="34" charset="0"/>
              </a:rPr>
              <a:t>Anatomy: </a:t>
            </a:r>
          </a:p>
          <a:p>
            <a:r>
              <a:rPr lang="en-US" sz="1700" dirty="0" smtClean="0">
                <a:latin typeface="Arial" pitchFamily="34" charset="0"/>
                <a:cs typeface="Arial" pitchFamily="34" charset="0"/>
              </a:rPr>
              <a:t>The nervous system has central and peripheral parts. </a:t>
            </a:r>
          </a:p>
          <a:p>
            <a:r>
              <a:rPr lang="en-US" sz="1700" dirty="0" smtClean="0">
                <a:latin typeface="Arial" pitchFamily="34" charset="0"/>
                <a:cs typeface="Arial" pitchFamily="34" charset="0"/>
              </a:rPr>
              <a:t>The central nervous system includes the brain and spinal cord. </a:t>
            </a:r>
          </a:p>
          <a:p>
            <a:r>
              <a:rPr lang="en-US" sz="1700" dirty="0" smtClean="0">
                <a:latin typeface="Arial" pitchFamily="34" charset="0"/>
                <a:cs typeface="Arial" pitchFamily="34" charset="0"/>
              </a:rPr>
              <a:t>The peripheral nervous system includes the nerves that connect the body's tissues with the brain and spinal cord. </a:t>
            </a:r>
          </a:p>
          <a:p>
            <a:r>
              <a:rPr lang="en-US" sz="1700" b="1" dirty="0" smtClean="0">
                <a:latin typeface="Arial" pitchFamily="34" charset="0"/>
                <a:cs typeface="Arial" pitchFamily="34" charset="0"/>
              </a:rPr>
              <a:t>Peripheral nerves include autonomic nerves, which automatically (unconsciously) regulate body processes</a:t>
            </a:r>
            <a:r>
              <a:rPr lang="en-US" sz="1700" dirty="0" smtClean="0">
                <a:latin typeface="Arial" pitchFamily="34" charset="0"/>
                <a:cs typeface="Arial" pitchFamily="34" charset="0"/>
              </a:rPr>
              <a:t>, somatic nerves (nerves that connect with muscles under voluntary (conscious) control or with sensory receptors in the skin).</a:t>
            </a:r>
          </a:p>
          <a:p>
            <a:endParaRPr lang="en-US" sz="1700" dirty="0" smtClean="0">
              <a:latin typeface="Arial" pitchFamily="34" charset="0"/>
              <a:cs typeface="Arial" pitchFamily="34" charset="0"/>
            </a:endParaRPr>
          </a:p>
          <a:p>
            <a:r>
              <a:rPr lang="en-US" sz="1700" b="1" dirty="0" smtClean="0">
                <a:latin typeface="Arial" pitchFamily="34" charset="0"/>
                <a:cs typeface="Arial" pitchFamily="34" charset="0"/>
              </a:rPr>
              <a:t>The autonomic nervous system (ANS)</a:t>
            </a:r>
            <a:r>
              <a:rPr lang="en-US" sz="1700" dirty="0" smtClean="0">
                <a:latin typeface="Arial" pitchFamily="34" charset="0"/>
                <a:cs typeface="Arial" pitchFamily="34" charset="0"/>
              </a:rPr>
              <a:t>- part of the nervous system that </a:t>
            </a:r>
            <a:r>
              <a:rPr lang="en-US" sz="1700" b="1" dirty="0" smtClean="0">
                <a:latin typeface="Arial" pitchFamily="34" charset="0"/>
                <a:cs typeface="Arial" pitchFamily="34" charset="0"/>
              </a:rPr>
              <a:t>supplies</a:t>
            </a:r>
            <a:r>
              <a:rPr lang="en-US" sz="1700" dirty="0" smtClean="0">
                <a:latin typeface="Arial" pitchFamily="34" charset="0"/>
                <a:cs typeface="Arial" pitchFamily="34" charset="0"/>
              </a:rPr>
              <a:t> the internal organs </a:t>
            </a:r>
            <a:r>
              <a:rPr lang="en-US" sz="1700" b="1" dirty="0" smtClean="0">
                <a:latin typeface="Arial" pitchFamily="34" charset="0"/>
                <a:cs typeface="Arial" pitchFamily="34" charset="0"/>
              </a:rPr>
              <a:t>(blood vessels, stomach, intestine, liver, kidneys, bladder, genitals, lungs, pupils, eye, heart, and sweat, salivary, digestive glands)</a:t>
            </a:r>
            <a:r>
              <a:rPr lang="en-US" sz="1700" dirty="0" smtClean="0">
                <a:latin typeface="Arial" pitchFamily="34" charset="0"/>
                <a:cs typeface="Arial" pitchFamily="34" charset="0"/>
              </a:rPr>
              <a:t>.</a:t>
            </a:r>
          </a:p>
          <a:p>
            <a:r>
              <a:rPr lang="en-US" sz="1700" b="1" dirty="0" smtClean="0">
                <a:latin typeface="Arial" pitchFamily="34" charset="0"/>
                <a:cs typeface="Arial" pitchFamily="34" charset="0"/>
              </a:rPr>
              <a:t>ANS has two main divisions: </a:t>
            </a:r>
          </a:p>
          <a:p>
            <a:r>
              <a:rPr lang="en-US" sz="1700" b="1" dirty="0" smtClean="0">
                <a:latin typeface="Arial" pitchFamily="34" charset="0"/>
                <a:cs typeface="Arial" pitchFamily="34" charset="0"/>
              </a:rPr>
              <a:t>the sympathetic </a:t>
            </a:r>
          </a:p>
          <a:p>
            <a:r>
              <a:rPr lang="en-US" sz="1700" b="1" dirty="0" smtClean="0">
                <a:latin typeface="Arial" pitchFamily="34" charset="0"/>
                <a:cs typeface="Arial" pitchFamily="34" charset="0"/>
              </a:rPr>
              <a:t>the parasympathetic. </a:t>
            </a:r>
          </a:p>
          <a:p>
            <a:r>
              <a:rPr lang="en-US" sz="1700" dirty="0" smtClean="0">
                <a:latin typeface="Arial" pitchFamily="34" charset="0"/>
                <a:cs typeface="Arial" pitchFamily="34" charset="0"/>
              </a:rPr>
              <a:t>Following receipt of information about the body and external environment,  ANS responds by</a:t>
            </a:r>
          </a:p>
          <a:p>
            <a:pPr marL="342900" indent="-342900">
              <a:buAutoNum type="alphaLcPeriod"/>
            </a:pPr>
            <a:r>
              <a:rPr lang="en-US" sz="1700" b="1" dirty="0" smtClean="0">
                <a:latin typeface="Arial" pitchFamily="34" charset="0"/>
                <a:cs typeface="Arial" pitchFamily="34" charset="0"/>
              </a:rPr>
              <a:t>stimulating body processes, usually through the sympathetic division</a:t>
            </a:r>
            <a:r>
              <a:rPr lang="en-US" sz="1700" dirty="0" smtClean="0">
                <a:latin typeface="Arial" pitchFamily="34" charset="0"/>
                <a:cs typeface="Arial" pitchFamily="34" charset="0"/>
              </a:rPr>
              <a:t>,</a:t>
            </a:r>
          </a:p>
          <a:p>
            <a:pPr marL="342900" indent="-342900">
              <a:buAutoNum type="alphaLcPeriod"/>
            </a:pPr>
            <a:r>
              <a:rPr lang="en-US" sz="1700" b="1" dirty="0" smtClean="0">
                <a:latin typeface="Arial" pitchFamily="34" charset="0"/>
                <a:cs typeface="Arial" pitchFamily="34" charset="0"/>
              </a:rPr>
              <a:t>inhibiting them, usually through the parasympathetic division.</a:t>
            </a:r>
          </a:p>
          <a:p>
            <a:r>
              <a:rPr lang="en-US" sz="1700" dirty="0" smtClean="0">
                <a:latin typeface="Arial" pitchFamily="34" charset="0"/>
                <a:cs typeface="Arial" pitchFamily="34" charset="0"/>
              </a:rPr>
              <a:t>Autonomic nerve pathway involves two nerve cells-</a:t>
            </a:r>
          </a:p>
          <a:p>
            <a:r>
              <a:rPr lang="en-US" sz="1700" dirty="0" smtClean="0">
                <a:latin typeface="Arial" pitchFamily="34" charset="0"/>
                <a:cs typeface="Arial" pitchFamily="34" charset="0"/>
              </a:rPr>
              <a:t> One located in the brain stem or spinal cord-connected by nerve fibers to the other cell in a cluster of nerve cells (autonomic ganglion). Nerve fibers from these ganglia connect with internal organs. </a:t>
            </a:r>
            <a:r>
              <a:rPr lang="en-US" sz="1700" b="1" dirty="0" smtClean="0">
                <a:latin typeface="Arial" pitchFamily="34" charset="0"/>
                <a:cs typeface="Arial" pitchFamily="34" charset="0"/>
              </a:rPr>
              <a:t>Most of the ganglia for the sympathetic division are located just outside the spinal cord on both sides of it. The ganglia for the parasympathetic division are located near or in the internal organs.</a:t>
            </a:r>
          </a:p>
          <a:p>
            <a:endParaRPr lang="en-US"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610600" cy="3508653"/>
          </a:xfrm>
          <a:prstGeom prst="rect">
            <a:avLst/>
          </a:prstGeom>
        </p:spPr>
        <p:txBody>
          <a:bodyPr wrap="square">
            <a:spAutoFit/>
          </a:bodyPr>
          <a:lstStyle/>
          <a:p>
            <a:r>
              <a:rPr lang="en-US" b="1" cap="all" dirty="0">
                <a:solidFill>
                  <a:srgbClr val="FFFF00"/>
                </a:solidFill>
              </a:rPr>
              <a:t>Postural Orthostatic Tachycardia Syndrome (</a:t>
            </a:r>
            <a:r>
              <a:rPr lang="en-US" b="1" cap="all" dirty="0" smtClean="0">
                <a:solidFill>
                  <a:srgbClr val="FFFF00"/>
                </a:solidFill>
              </a:rPr>
              <a:t>or POTS).</a:t>
            </a:r>
          </a:p>
          <a:p>
            <a:r>
              <a:rPr lang="en-US" sz="1700" dirty="0" smtClean="0">
                <a:latin typeface="Arial" pitchFamily="34" charset="0"/>
                <a:cs typeface="Arial" pitchFamily="34" charset="0"/>
              </a:rPr>
              <a:t>The </a:t>
            </a:r>
            <a:r>
              <a:rPr lang="en-US" sz="1700" dirty="0">
                <a:latin typeface="Arial" pitchFamily="34" charset="0"/>
                <a:cs typeface="Arial" pitchFamily="34" charset="0"/>
              </a:rPr>
              <a:t>hallmark of the syndrome is </a:t>
            </a:r>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Persistent </a:t>
            </a:r>
            <a:r>
              <a:rPr lang="en-US" sz="1700" dirty="0">
                <a:latin typeface="Arial" pitchFamily="34" charset="0"/>
                <a:cs typeface="Arial" pitchFamily="34" charset="0"/>
              </a:rPr>
              <a:t>tachycardia while upright (that </a:t>
            </a:r>
            <a:r>
              <a:rPr lang="en-US" sz="1700" dirty="0" smtClean="0">
                <a:latin typeface="Arial" pitchFamily="34" charset="0"/>
                <a:cs typeface="Arial" pitchFamily="34" charset="0"/>
              </a:rPr>
              <a:t>sometimes reaches </a:t>
            </a:r>
            <a:r>
              <a:rPr lang="en-US" sz="1700" dirty="0">
                <a:latin typeface="Arial" pitchFamily="34" charset="0"/>
                <a:cs typeface="Arial" pitchFamily="34" charset="0"/>
              </a:rPr>
              <a:t>rates of 160 beats/minute or </a:t>
            </a:r>
            <a:r>
              <a:rPr lang="en-US" sz="1700" dirty="0" smtClean="0">
                <a:latin typeface="Arial" pitchFamily="34" charset="0"/>
                <a:cs typeface="Arial" pitchFamily="34" charset="0"/>
              </a:rPr>
              <a:t>more) associated with:</a:t>
            </a:r>
          </a:p>
          <a:p>
            <a:r>
              <a:rPr lang="en-US" sz="1700" dirty="0" smtClean="0">
                <a:latin typeface="Arial" pitchFamily="34" charset="0"/>
                <a:cs typeface="Arial" pitchFamily="34" charset="0"/>
              </a:rPr>
              <a:t>severe fatigue</a:t>
            </a:r>
          </a:p>
          <a:p>
            <a:r>
              <a:rPr lang="en-US" sz="1700" dirty="0" smtClean="0">
                <a:latin typeface="Arial" pitchFamily="34" charset="0"/>
                <a:cs typeface="Arial" pitchFamily="34" charset="0"/>
              </a:rPr>
              <a:t>near syncope</a:t>
            </a:r>
          </a:p>
          <a:p>
            <a:r>
              <a:rPr lang="en-US" sz="1700" dirty="0" smtClean="0">
                <a:latin typeface="Arial" pitchFamily="34" charset="0"/>
                <a:cs typeface="Arial" pitchFamily="34" charset="0"/>
              </a:rPr>
              <a:t>exercise intolerance</a:t>
            </a:r>
          </a:p>
          <a:p>
            <a:r>
              <a:rPr lang="en-US" sz="1700" dirty="0" smtClean="0">
                <a:latin typeface="Arial" pitchFamily="34" charset="0"/>
                <a:cs typeface="Arial" pitchFamily="34" charset="0"/>
              </a:rPr>
              <a:t>lightheadedness </a:t>
            </a:r>
            <a:r>
              <a:rPr lang="en-US" sz="1700" dirty="0">
                <a:latin typeface="Arial" pitchFamily="34" charset="0"/>
                <a:cs typeface="Arial" pitchFamily="34" charset="0"/>
              </a:rPr>
              <a:t>or </a:t>
            </a:r>
            <a:r>
              <a:rPr lang="en-US" sz="1700" dirty="0" smtClean="0">
                <a:latin typeface="Arial" pitchFamily="34" charset="0"/>
                <a:cs typeface="Arial" pitchFamily="34" charset="0"/>
              </a:rPr>
              <a:t>dizziness.</a:t>
            </a:r>
          </a:p>
          <a:p>
            <a:r>
              <a:rPr lang="en-US" sz="1700" dirty="0" smtClean="0">
                <a:latin typeface="Arial" pitchFamily="34" charset="0"/>
                <a:cs typeface="Arial" pitchFamily="34" charset="0"/>
              </a:rPr>
              <a:t>Many </a:t>
            </a:r>
            <a:r>
              <a:rPr lang="en-US" sz="1700" dirty="0">
                <a:latin typeface="Arial" pitchFamily="34" charset="0"/>
                <a:cs typeface="Arial" pitchFamily="34" charset="0"/>
              </a:rPr>
              <a:t>will also complain of always </a:t>
            </a:r>
            <a:r>
              <a:rPr lang="en-US" sz="1700" dirty="0" smtClean="0">
                <a:latin typeface="Arial" pitchFamily="34" charset="0"/>
                <a:cs typeface="Arial" pitchFamily="34" charset="0"/>
              </a:rPr>
              <a:t>being cold</a:t>
            </a:r>
            <a:r>
              <a:rPr lang="en-US" sz="1700" dirty="0">
                <a:latin typeface="Arial" pitchFamily="34" charset="0"/>
                <a:cs typeface="Arial" pitchFamily="34" charset="0"/>
              </a:rPr>
              <a:t>, while at the same time unable to tolerate extreme heat. </a:t>
            </a:r>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During </a:t>
            </a:r>
            <a:r>
              <a:rPr lang="en-US" sz="1700" dirty="0">
                <a:latin typeface="Arial" pitchFamily="34" charset="0"/>
                <a:cs typeface="Arial" pitchFamily="34" charset="0"/>
              </a:rPr>
              <a:t>head upright tilt, </a:t>
            </a:r>
            <a:r>
              <a:rPr lang="en-US" sz="1700" dirty="0" smtClean="0">
                <a:latin typeface="Arial" pitchFamily="34" charset="0"/>
                <a:cs typeface="Arial" pitchFamily="34" charset="0"/>
              </a:rPr>
              <a:t>these patients </a:t>
            </a:r>
            <a:r>
              <a:rPr lang="en-US" sz="1700" dirty="0">
                <a:latin typeface="Arial" pitchFamily="34" charset="0"/>
                <a:cs typeface="Arial" pitchFamily="34" charset="0"/>
              </a:rPr>
              <a:t>will display a sudden increase in heart rate of greater than 30 beats/minute within the </a:t>
            </a:r>
            <a:r>
              <a:rPr lang="en-US" sz="1700" dirty="0" smtClean="0">
                <a:latin typeface="Arial" pitchFamily="34" charset="0"/>
                <a:cs typeface="Arial" pitchFamily="34" charset="0"/>
              </a:rPr>
              <a:t>first five </a:t>
            </a:r>
            <a:r>
              <a:rPr lang="en-US" sz="1700" dirty="0">
                <a:latin typeface="Arial" pitchFamily="34" charset="0"/>
                <a:cs typeface="Arial" pitchFamily="34" charset="0"/>
              </a:rPr>
              <a:t>minutes, or achieve a maximum heart rate of 120 beats/minute </a:t>
            </a:r>
            <a:r>
              <a:rPr lang="en-US" sz="1700" dirty="0" smtClean="0">
                <a:latin typeface="Arial" pitchFamily="34" charset="0"/>
                <a:cs typeface="Arial" pitchFamily="34" charset="0"/>
              </a:rPr>
              <a:t>associated with </a:t>
            </a:r>
            <a:r>
              <a:rPr lang="en-US" sz="1700" dirty="0">
                <a:latin typeface="Arial" pitchFamily="34" charset="0"/>
                <a:cs typeface="Arial" pitchFamily="34" charset="0"/>
              </a:rPr>
              <a:t>only </a:t>
            </a:r>
            <a:r>
              <a:rPr lang="en-US" sz="1700" dirty="0" smtClean="0">
                <a:latin typeface="Arial" pitchFamily="34" charset="0"/>
                <a:cs typeface="Arial" pitchFamily="34" charset="0"/>
              </a:rPr>
              <a:t>mildly reduced </a:t>
            </a:r>
            <a:r>
              <a:rPr lang="en-US" sz="1700" dirty="0">
                <a:latin typeface="Arial" pitchFamily="34" charset="0"/>
                <a:cs typeface="Arial" pitchFamily="34" charset="0"/>
              </a:rPr>
              <a:t>blood pressures</a:t>
            </a:r>
            <a:r>
              <a:rPr lang="en-US" sz="1700" dirty="0" smtClean="0">
                <a:latin typeface="Arial" pitchFamily="34" charset="0"/>
                <a:cs typeface="Arial" pitchFamily="34" charset="0"/>
              </a:rPr>
              <a:t>.</a:t>
            </a:r>
            <a:endParaRPr lang="en-US" sz="1700" dirty="0">
              <a:latin typeface="Arial" pitchFamily="34" charset="0"/>
              <a:cs typeface="Arial" pitchFamily="34" charset="0"/>
            </a:endParaRPr>
          </a:p>
        </p:txBody>
      </p:sp>
      <p:sp>
        <p:nvSpPr>
          <p:cNvPr id="3" name="Rectangle 2"/>
          <p:cNvSpPr/>
          <p:nvPr/>
        </p:nvSpPr>
        <p:spPr>
          <a:xfrm>
            <a:off x="180681" y="3450206"/>
            <a:ext cx="8991600" cy="3693319"/>
          </a:xfrm>
          <a:prstGeom prst="rect">
            <a:avLst/>
          </a:prstGeom>
        </p:spPr>
        <p:txBody>
          <a:bodyPr wrap="square">
            <a:spAutoFit/>
          </a:bodyPr>
          <a:lstStyle/>
          <a:p>
            <a:r>
              <a:rPr lang="en-US" b="1" cap="all" dirty="0">
                <a:solidFill>
                  <a:srgbClr val="FFFF00"/>
                </a:solidFill>
              </a:rPr>
              <a:t>Mechanism</a:t>
            </a:r>
            <a:r>
              <a:rPr lang="en-US" dirty="0">
                <a:solidFill>
                  <a:srgbClr val="FFFF00"/>
                </a:solidFill>
              </a:rPr>
              <a:t>: </a:t>
            </a:r>
            <a:r>
              <a:rPr lang="en-US" dirty="0"/>
              <a:t>failure of the peripheral vasculature to appropriately vasoconstrict under orthostatic stress, which is then compensated for by an excessive increase in heart rate. </a:t>
            </a:r>
            <a:endParaRPr lang="en-US" dirty="0" smtClean="0"/>
          </a:p>
          <a:p>
            <a:r>
              <a:rPr lang="en-US" dirty="0" smtClean="0"/>
              <a:t>POTS </a:t>
            </a:r>
            <a:r>
              <a:rPr lang="en-US" dirty="0"/>
              <a:t>represents the earliest sign of autonomic </a:t>
            </a:r>
            <a:r>
              <a:rPr lang="en-US" dirty="0" smtClean="0"/>
              <a:t>dysfunction. Approximately </a:t>
            </a:r>
            <a:r>
              <a:rPr lang="en-US" dirty="0"/>
              <a:t>10</a:t>
            </a:r>
            <a:r>
              <a:rPr lang="en-US" dirty="0" smtClean="0"/>
              <a:t>% </a:t>
            </a:r>
            <a:r>
              <a:rPr lang="en-US" dirty="0"/>
              <a:t>have </a:t>
            </a:r>
            <a:r>
              <a:rPr lang="en-US" dirty="0" smtClean="0"/>
              <a:t>progressed </a:t>
            </a:r>
            <a:r>
              <a:rPr lang="en-US" dirty="0"/>
              <a:t>onto having pure autonomic failure. </a:t>
            </a:r>
            <a:endParaRPr lang="en-US" dirty="0" smtClean="0"/>
          </a:p>
          <a:p>
            <a:r>
              <a:rPr lang="en-US" dirty="0" smtClean="0"/>
              <a:t>Important </a:t>
            </a:r>
            <a:r>
              <a:rPr lang="en-US" dirty="0"/>
              <a:t>to recognize this disorder as several patients with POTS who had been misdiagnosed </a:t>
            </a:r>
            <a:r>
              <a:rPr lang="en-US" dirty="0" smtClean="0"/>
              <a:t>(e.g. inappropriate </a:t>
            </a:r>
            <a:r>
              <a:rPr lang="en-US" dirty="0"/>
              <a:t>sinus tachycardia and had </a:t>
            </a:r>
            <a:r>
              <a:rPr lang="en-US" dirty="0" smtClean="0"/>
              <a:t>radio </a:t>
            </a:r>
            <a:r>
              <a:rPr lang="en-US" dirty="0"/>
              <a:t>frequency modification of the sinus atrial </a:t>
            </a:r>
            <a:r>
              <a:rPr lang="en-US" dirty="0" smtClean="0"/>
              <a:t>node) </a:t>
            </a:r>
            <a:r>
              <a:rPr lang="en-US" dirty="0"/>
              <a:t>were left with profound orthostatic hypotension. </a:t>
            </a:r>
            <a:endParaRPr lang="en-US" dirty="0" smtClean="0"/>
          </a:p>
          <a:p>
            <a:r>
              <a:rPr lang="en-US" dirty="0" smtClean="0"/>
              <a:t>Misdiagnosed </a:t>
            </a:r>
            <a:r>
              <a:rPr lang="en-US" dirty="0"/>
              <a:t>as </a:t>
            </a:r>
            <a:r>
              <a:rPr lang="en-US" dirty="0" smtClean="0"/>
              <a:t>Chronic </a:t>
            </a:r>
            <a:r>
              <a:rPr lang="en-US" dirty="0"/>
              <a:t>Fatigue Syndrome</a:t>
            </a:r>
            <a:r>
              <a:rPr lang="en-US" dirty="0" smtClean="0"/>
              <a:t>.</a:t>
            </a:r>
            <a:endParaRPr lang="en-US" dirty="0"/>
          </a:p>
          <a:p>
            <a:r>
              <a:rPr lang="en-US" dirty="0" smtClean="0"/>
              <a:t>Two </a:t>
            </a:r>
            <a:r>
              <a:rPr lang="en-US" dirty="0"/>
              <a:t>different subgroups of </a:t>
            </a:r>
            <a:r>
              <a:rPr lang="en-US" dirty="0" smtClean="0"/>
              <a:t>POTS-</a:t>
            </a:r>
          </a:p>
          <a:p>
            <a:r>
              <a:rPr lang="en-US" dirty="0" smtClean="0"/>
              <a:t>Pure </a:t>
            </a:r>
            <a:r>
              <a:rPr lang="en-US" dirty="0"/>
              <a:t>Orthostatic Intolerance group </a:t>
            </a:r>
            <a:endParaRPr lang="en-US" dirty="0" smtClean="0"/>
          </a:p>
          <a:p>
            <a:r>
              <a:rPr lang="en-US" dirty="0" smtClean="0"/>
              <a:t>Betahypersensitivity </a:t>
            </a:r>
            <a:r>
              <a:rPr lang="en-US" dirty="0"/>
              <a:t>group.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0"/>
            <a:ext cx="9144000" cy="6463308"/>
          </a:xfrm>
          <a:prstGeom prst="rect">
            <a:avLst/>
          </a:prstGeom>
        </p:spPr>
        <p:txBody>
          <a:bodyPr wrap="square">
            <a:spAutoFit/>
          </a:bodyPr>
          <a:lstStyle/>
          <a:p>
            <a:pPr algn="just"/>
            <a:r>
              <a:rPr lang="en-US" b="1" cap="all" dirty="0">
                <a:solidFill>
                  <a:srgbClr val="FFFF00"/>
                </a:solidFill>
                <a:latin typeface="Arial" pitchFamily="34" charset="0"/>
                <a:cs typeface="Arial" pitchFamily="34" charset="0"/>
              </a:rPr>
              <a:t>Acute </a:t>
            </a:r>
            <a:r>
              <a:rPr lang="en-US" b="1" cap="all" dirty="0" smtClean="0">
                <a:solidFill>
                  <a:srgbClr val="FFFF00"/>
                </a:solidFill>
                <a:latin typeface="Arial" pitchFamily="34" charset="0"/>
                <a:cs typeface="Arial" pitchFamily="34" charset="0"/>
              </a:rPr>
              <a:t> Autonomic Dysfunction</a:t>
            </a:r>
          </a:p>
          <a:p>
            <a:pPr algn="just"/>
            <a:endParaRPr lang="en-US" b="1" cap="all" dirty="0">
              <a:solidFill>
                <a:srgbClr val="FFFF00"/>
              </a:solidFill>
              <a:latin typeface="Arial" pitchFamily="34" charset="0"/>
              <a:cs typeface="Arial" pitchFamily="34" charset="0"/>
            </a:endParaRPr>
          </a:p>
          <a:p>
            <a:pPr algn="just"/>
            <a:r>
              <a:rPr lang="en-US" dirty="0">
                <a:solidFill>
                  <a:srgbClr val="FFFF00"/>
                </a:solidFill>
                <a:latin typeface="Arial" pitchFamily="34" charset="0"/>
                <a:cs typeface="Arial" pitchFamily="34" charset="0"/>
              </a:rPr>
              <a:t>Rare. </a:t>
            </a:r>
            <a:endParaRPr lang="en-US" dirty="0" smtClean="0">
              <a:solidFill>
                <a:srgbClr val="FFFF00"/>
              </a:solidFill>
              <a:latin typeface="Arial" pitchFamily="34" charset="0"/>
              <a:cs typeface="Arial" pitchFamily="34" charset="0"/>
            </a:endParaRPr>
          </a:p>
          <a:p>
            <a:pPr algn="just"/>
            <a:r>
              <a:rPr lang="en-US" dirty="0" smtClean="0">
                <a:latin typeface="Arial" pitchFamily="34" charset="0"/>
                <a:cs typeface="Arial" pitchFamily="34" charset="0"/>
              </a:rPr>
              <a:t>The </a:t>
            </a:r>
            <a:r>
              <a:rPr lang="en-US" dirty="0">
                <a:latin typeface="Arial" pitchFamily="34" charset="0"/>
                <a:cs typeface="Arial" pitchFamily="34" charset="0"/>
              </a:rPr>
              <a:t>acute autonomic neuropathies that produce hypotension and syncope are frequently dramatic in presentation. </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Sudden </a:t>
            </a:r>
            <a:r>
              <a:rPr lang="en-US" dirty="0">
                <a:latin typeface="Arial" pitchFamily="34" charset="0"/>
                <a:cs typeface="Arial" pitchFamily="34" charset="0"/>
              </a:rPr>
              <a:t>in </a:t>
            </a:r>
            <a:r>
              <a:rPr lang="en-US" dirty="0" smtClean="0">
                <a:latin typeface="Arial" pitchFamily="34" charset="0"/>
                <a:cs typeface="Arial" pitchFamily="34" charset="0"/>
              </a:rPr>
              <a:t>onset </a:t>
            </a:r>
            <a:r>
              <a:rPr lang="en-US" dirty="0">
                <a:latin typeface="Arial" pitchFamily="34" charset="0"/>
                <a:cs typeface="Arial" pitchFamily="34" charset="0"/>
              </a:rPr>
              <a:t>and demonstrate severe and widespread failure of both the sympathetic and parasympathetic systems while leaving the somatic fibers unaffected</a:t>
            </a:r>
            <a:r>
              <a:rPr lang="en-US" dirty="0" smtClean="0">
                <a:latin typeface="Arial" pitchFamily="34" charset="0"/>
                <a:cs typeface="Arial" pitchFamily="34" charset="0"/>
              </a:rPr>
              <a:t>.</a:t>
            </a:r>
          </a:p>
          <a:p>
            <a:pPr algn="just"/>
            <a:r>
              <a:rPr lang="en-US" dirty="0" smtClean="0">
                <a:latin typeface="Arial" pitchFamily="34" charset="0"/>
                <a:cs typeface="Arial" pitchFamily="34" charset="0"/>
              </a:rPr>
              <a:t>Many </a:t>
            </a:r>
            <a:r>
              <a:rPr lang="en-US" dirty="0">
                <a:latin typeface="Arial" pitchFamily="34" charset="0"/>
                <a:cs typeface="Arial" pitchFamily="34" charset="0"/>
              </a:rPr>
              <a:t>tend to be young  and healthy prior to the illness. </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Development </a:t>
            </a:r>
            <a:r>
              <a:rPr lang="en-US" dirty="0">
                <a:latin typeface="Arial" pitchFamily="34" charset="0"/>
                <a:cs typeface="Arial" pitchFamily="34" charset="0"/>
              </a:rPr>
              <a:t>of the illness is rapid. Large number report having had a febrile illness (presumed to be viral) prior to the onset of symptoms, giving rise to the notion that there may be an autoimmune component to the disorder. </a:t>
            </a:r>
          </a:p>
          <a:p>
            <a:pPr algn="just"/>
            <a:endParaRPr lang="en-US" dirty="0" smtClean="0">
              <a:latin typeface="Arial" pitchFamily="34" charset="0"/>
              <a:cs typeface="Arial" pitchFamily="34" charset="0"/>
            </a:endParaRPr>
          </a:p>
          <a:p>
            <a:pPr algn="just"/>
            <a:r>
              <a:rPr lang="en-US" dirty="0" smtClean="0">
                <a:solidFill>
                  <a:srgbClr val="FFFF00"/>
                </a:solidFill>
                <a:latin typeface="Arial" pitchFamily="34" charset="0"/>
                <a:cs typeface="Arial" pitchFamily="34" charset="0"/>
              </a:rPr>
              <a:t>Function </a:t>
            </a:r>
            <a:r>
              <a:rPr lang="en-US" dirty="0">
                <a:solidFill>
                  <a:srgbClr val="FFFF00"/>
                </a:solidFill>
                <a:latin typeface="Arial" pitchFamily="34" charset="0"/>
                <a:cs typeface="Arial" pitchFamily="34" charset="0"/>
              </a:rPr>
              <a:t>of the sympathetic nervous system is often so severely disrupted that there is orthostatic hypotension of such a degree that the patient cannot even sit upright in bed without fainting</a:t>
            </a:r>
            <a:r>
              <a:rPr lang="en-US" dirty="0">
                <a:latin typeface="Arial" pitchFamily="34" charset="0"/>
                <a:cs typeface="Arial" pitchFamily="34" charset="0"/>
              </a:rPr>
              <a:t>. Patients lose their ability to sweat, and suffer bowel and bladder dysfunctions, complain of bloating, nausea, vomiting, and abdominal pain. Constipation alternating with diarrhea. Heart rate will often be at a fixed rate of 40 to 50 beats per minute, </a:t>
            </a:r>
            <a:r>
              <a:rPr lang="en-US" dirty="0" smtClean="0">
                <a:latin typeface="Arial" pitchFamily="34" charset="0"/>
                <a:cs typeface="Arial" pitchFamily="34" charset="0"/>
              </a:rPr>
              <a:t>associated with </a:t>
            </a:r>
            <a:r>
              <a:rPr lang="en-US" dirty="0">
                <a:latin typeface="Arial" pitchFamily="34" charset="0"/>
                <a:cs typeface="Arial" pitchFamily="34" charset="0"/>
              </a:rPr>
              <a:t>complete chronotropic </a:t>
            </a:r>
            <a:r>
              <a:rPr lang="en-US" dirty="0" smtClean="0">
                <a:latin typeface="Arial" pitchFamily="34" charset="0"/>
                <a:cs typeface="Arial" pitchFamily="34" charset="0"/>
              </a:rPr>
              <a:t>incompetence.</a:t>
            </a:r>
          </a:p>
          <a:p>
            <a:pPr algn="just"/>
            <a:r>
              <a:rPr lang="en-US" dirty="0" smtClean="0">
                <a:latin typeface="Arial" pitchFamily="34" charset="0"/>
                <a:cs typeface="Arial" pitchFamily="34" charset="0"/>
              </a:rPr>
              <a:t>The </a:t>
            </a:r>
            <a:r>
              <a:rPr lang="en-US" dirty="0">
                <a:latin typeface="Arial" pitchFamily="34" charset="0"/>
                <a:cs typeface="Arial" pitchFamily="34" charset="0"/>
              </a:rPr>
              <a:t>pupils are often dilated and poorly reactive </a:t>
            </a:r>
            <a:r>
              <a:rPr lang="en-US" dirty="0" smtClean="0">
                <a:latin typeface="Arial" pitchFamily="34" charset="0"/>
                <a:cs typeface="Arial" pitchFamily="34" charset="0"/>
              </a:rPr>
              <a:t>to light</a:t>
            </a:r>
            <a:r>
              <a:rPr lang="en-US" dirty="0">
                <a:latin typeface="Arial" pitchFamily="34" charset="0"/>
                <a:cs typeface="Arial" pitchFamily="34" charset="0"/>
              </a:rPr>
              <a:t>. </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Patients </a:t>
            </a:r>
            <a:r>
              <a:rPr lang="en-US" dirty="0">
                <a:latin typeface="Arial" pitchFamily="34" charset="0"/>
                <a:cs typeface="Arial" pitchFamily="34" charset="0"/>
              </a:rPr>
              <a:t>may experience several syncopal episodes </a:t>
            </a:r>
            <a:r>
              <a:rPr lang="en-US" dirty="0" smtClean="0">
                <a:latin typeface="Arial" pitchFamily="34" charset="0"/>
                <a:cs typeface="Arial" pitchFamily="34" charset="0"/>
              </a:rPr>
              <a:t>daily.</a:t>
            </a:r>
          </a:p>
          <a:p>
            <a:pPr algn="just"/>
            <a:r>
              <a:rPr lang="en-US" dirty="0" smtClean="0">
                <a:latin typeface="Arial" pitchFamily="34" charset="0"/>
                <a:cs typeface="Arial" pitchFamily="34" charset="0"/>
              </a:rPr>
              <a:t>The </a:t>
            </a:r>
            <a:r>
              <a:rPr lang="en-US" dirty="0">
                <a:latin typeface="Arial" pitchFamily="34" charset="0"/>
                <a:cs typeface="Arial" pitchFamily="34" charset="0"/>
              </a:rPr>
              <a:t>long-term prognosis </a:t>
            </a:r>
            <a:r>
              <a:rPr lang="en-US" dirty="0" smtClean="0">
                <a:latin typeface="Arial" pitchFamily="34" charset="0"/>
                <a:cs typeface="Arial" pitchFamily="34" charset="0"/>
              </a:rPr>
              <a:t>of these </a:t>
            </a:r>
            <a:r>
              <a:rPr lang="en-US" dirty="0">
                <a:latin typeface="Arial" pitchFamily="34" charset="0"/>
                <a:cs typeface="Arial" pitchFamily="34" charset="0"/>
              </a:rPr>
              <a:t>patients is quite variable, with some enjoying complete recoveries while others suffer </a:t>
            </a:r>
            <a:r>
              <a:rPr lang="en-US" dirty="0" smtClean="0">
                <a:latin typeface="Arial" pitchFamily="34" charset="0"/>
                <a:cs typeface="Arial" pitchFamily="34" charset="0"/>
              </a:rPr>
              <a:t>a chronic </a:t>
            </a:r>
            <a:r>
              <a:rPr lang="en-US" dirty="0">
                <a:latin typeface="Arial" pitchFamily="34" charset="0"/>
                <a:cs typeface="Arial" pitchFamily="34" charset="0"/>
              </a:rPr>
              <a:t>debilitating course. </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Patients </a:t>
            </a:r>
            <a:r>
              <a:rPr lang="en-US" dirty="0">
                <a:latin typeface="Arial" pitchFamily="34" charset="0"/>
                <a:cs typeface="Arial" pitchFamily="34" charset="0"/>
              </a:rPr>
              <a:t>are often left with significant residual defects</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5416"/>
            <a:ext cx="8686800" cy="6740307"/>
          </a:xfrm>
          <a:prstGeom prst="rect">
            <a:avLst/>
          </a:prstGeom>
        </p:spPr>
        <p:txBody>
          <a:bodyPr wrap="square">
            <a:spAutoFit/>
          </a:bodyPr>
          <a:lstStyle/>
          <a:p>
            <a:r>
              <a:rPr lang="en-US" b="1" cap="all" dirty="0">
                <a:solidFill>
                  <a:srgbClr val="FFFF00"/>
                </a:solidFill>
              </a:rPr>
              <a:t>Secondary Causes of Autonomic Dysfunction</a:t>
            </a:r>
          </a:p>
          <a:p>
            <a:endParaRPr lang="en-US" dirty="0" smtClean="0"/>
          </a:p>
          <a:p>
            <a:r>
              <a:rPr lang="en-US" dirty="0" smtClean="0"/>
              <a:t>A variety </a:t>
            </a:r>
            <a:r>
              <a:rPr lang="en-US" dirty="0"/>
              <a:t>of disorders may cause varying degrees of autonomic disturbance. </a:t>
            </a:r>
            <a:endParaRPr lang="en-US" dirty="0" smtClean="0"/>
          </a:p>
          <a:p>
            <a:endParaRPr lang="en-US" dirty="0" smtClean="0"/>
          </a:p>
          <a:p>
            <a:r>
              <a:rPr lang="en-US" dirty="0" smtClean="0"/>
              <a:t>Over </a:t>
            </a:r>
            <a:r>
              <a:rPr lang="en-US" dirty="0"/>
              <a:t>the last decade, a number of (relatively rare) enzymatic abnormalities have </a:t>
            </a:r>
            <a:r>
              <a:rPr lang="en-US" dirty="0" smtClean="0"/>
              <a:t>been identified </a:t>
            </a:r>
            <a:r>
              <a:rPr lang="en-US" dirty="0"/>
              <a:t>which can result in autonomic disruption</a:t>
            </a:r>
            <a:r>
              <a:rPr lang="en-US" dirty="0" smtClean="0"/>
              <a:t>.</a:t>
            </a:r>
          </a:p>
          <a:p>
            <a:endParaRPr lang="en-US" dirty="0" smtClean="0"/>
          </a:p>
          <a:p>
            <a:r>
              <a:rPr lang="en-US" dirty="0" smtClean="0"/>
              <a:t>Principal </a:t>
            </a:r>
            <a:r>
              <a:rPr lang="en-US" dirty="0"/>
              <a:t>among these is isolated </a:t>
            </a:r>
            <a:r>
              <a:rPr lang="en-US" dirty="0" smtClean="0"/>
              <a:t>dopamine beta- </a:t>
            </a:r>
            <a:r>
              <a:rPr lang="en-US" dirty="0"/>
              <a:t>hydroxylase (DBH) deficiency syndrome, a condition which is now easily treated </a:t>
            </a:r>
            <a:r>
              <a:rPr lang="en-US" dirty="0" smtClean="0"/>
              <a:t>by replacement </a:t>
            </a:r>
            <a:r>
              <a:rPr lang="en-US" dirty="0"/>
              <a:t>therapy. </a:t>
            </a:r>
            <a:endParaRPr lang="en-US" dirty="0" smtClean="0"/>
          </a:p>
          <a:p>
            <a:endParaRPr lang="en-US" dirty="0" smtClean="0"/>
          </a:p>
          <a:p>
            <a:r>
              <a:rPr lang="en-US" dirty="0" smtClean="0"/>
              <a:t>Additional </a:t>
            </a:r>
            <a:r>
              <a:rPr lang="en-US" dirty="0"/>
              <a:t>deficiency syndromes involving nerve growth factor, </a:t>
            </a:r>
            <a:r>
              <a:rPr lang="en-US" dirty="0" smtClean="0"/>
              <a:t>monoamine</a:t>
            </a:r>
            <a:endParaRPr lang="en-US" dirty="0"/>
          </a:p>
          <a:p>
            <a:r>
              <a:rPr lang="en-US" dirty="0"/>
              <a:t>oxidase, aromatic L-amino decarboxylase, and some sensory neuropeptides may all result </a:t>
            </a:r>
            <a:r>
              <a:rPr lang="en-US" dirty="0" smtClean="0"/>
              <a:t>in autonomic </a:t>
            </a:r>
            <a:r>
              <a:rPr lang="en-US" dirty="0"/>
              <a:t>failure and hypotension</a:t>
            </a:r>
            <a:r>
              <a:rPr lang="en-US" dirty="0" smtClean="0"/>
              <a:t>.</a:t>
            </a:r>
          </a:p>
          <a:p>
            <a:endParaRPr lang="en-US" dirty="0" smtClean="0"/>
          </a:p>
          <a:p>
            <a:r>
              <a:rPr lang="en-US" dirty="0" smtClean="0"/>
              <a:t>Diffuse </a:t>
            </a:r>
            <a:r>
              <a:rPr lang="en-US" dirty="0"/>
              <a:t>systemic illnesses such as renal failure, </a:t>
            </a:r>
            <a:r>
              <a:rPr lang="en-US" dirty="0" smtClean="0"/>
              <a:t>cancer, diabetes </a:t>
            </a:r>
            <a:r>
              <a:rPr lang="en-US" dirty="0"/>
              <a:t>mellitus, or the acquired immune deficiency syndrome (AIDS) may all cause </a:t>
            </a:r>
            <a:r>
              <a:rPr lang="en-US" dirty="0" smtClean="0"/>
              <a:t>hypotension and </a:t>
            </a:r>
            <a:r>
              <a:rPr lang="en-US" dirty="0"/>
              <a:t>syncope</a:t>
            </a:r>
            <a:r>
              <a:rPr lang="en-US" dirty="0" smtClean="0"/>
              <a:t>. </a:t>
            </a:r>
          </a:p>
          <a:p>
            <a:endParaRPr lang="en-US" dirty="0" smtClean="0"/>
          </a:p>
          <a:p>
            <a:r>
              <a:rPr lang="en-US" dirty="0" smtClean="0"/>
              <a:t>Studies </a:t>
            </a:r>
            <a:r>
              <a:rPr lang="en-US" dirty="0"/>
              <a:t>have also demonstrated a link between orthostatic hypotension </a:t>
            </a:r>
            <a:r>
              <a:rPr lang="en-US" dirty="0" smtClean="0"/>
              <a:t>and Alzheimer’s </a:t>
            </a:r>
            <a:r>
              <a:rPr lang="en-US" dirty="0"/>
              <a:t>disease</a:t>
            </a:r>
            <a:r>
              <a:rPr lang="en-US" dirty="0" smtClean="0"/>
              <a:t>.</a:t>
            </a:r>
            <a:endParaRPr lang="en-US" dirty="0"/>
          </a:p>
          <a:p>
            <a:r>
              <a:rPr lang="en-US" dirty="0" smtClean="0">
                <a:solidFill>
                  <a:srgbClr val="FFFF00"/>
                </a:solidFill>
              </a:rPr>
              <a:t>One </a:t>
            </a:r>
            <a:r>
              <a:rPr lang="en-US" dirty="0">
                <a:solidFill>
                  <a:srgbClr val="FFFF00"/>
                </a:solidFill>
              </a:rPr>
              <a:t>of the most important things to remember are the vast number </a:t>
            </a:r>
            <a:r>
              <a:rPr lang="en-US" dirty="0" smtClean="0">
                <a:solidFill>
                  <a:srgbClr val="FFFF00"/>
                </a:solidFill>
              </a:rPr>
              <a:t>of pharmacologic </a:t>
            </a:r>
            <a:r>
              <a:rPr lang="en-US" dirty="0">
                <a:solidFill>
                  <a:srgbClr val="FFFF00"/>
                </a:solidFill>
              </a:rPr>
              <a:t>agents that may either cause or worsen orthostatic </a:t>
            </a:r>
            <a:r>
              <a:rPr lang="en-US" dirty="0" smtClean="0">
                <a:solidFill>
                  <a:srgbClr val="FFFF00"/>
                </a:solidFill>
              </a:rPr>
              <a:t>hypotension</a:t>
            </a:r>
            <a:endParaRPr lang="en-US" dirty="0">
              <a:solidFill>
                <a:srgbClr val="FFFF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915400" cy="6740307"/>
          </a:xfrm>
          <a:prstGeom prst="rect">
            <a:avLst/>
          </a:prstGeom>
        </p:spPr>
        <p:txBody>
          <a:bodyPr wrap="square">
            <a:spAutoFit/>
          </a:bodyPr>
          <a:lstStyle/>
          <a:p>
            <a:r>
              <a:rPr lang="en-US" b="1" cap="all" dirty="0">
                <a:solidFill>
                  <a:srgbClr val="FFFF00"/>
                </a:solidFill>
              </a:rPr>
              <a:t>Pharmacologic Agents That May Cause or Worsen Orthostatic Intolerance</a:t>
            </a:r>
          </a:p>
          <a:p>
            <a:r>
              <a:rPr lang="en-US" dirty="0" smtClean="0">
                <a:latin typeface="Arial" pitchFamily="34" charset="0"/>
                <a:cs typeface="Arial" pitchFamily="34" charset="0"/>
              </a:rPr>
              <a:t>Hypotensive drugs</a:t>
            </a:r>
          </a:p>
          <a:p>
            <a:r>
              <a:rPr lang="en-US" dirty="0" smtClean="0">
                <a:latin typeface="Arial" pitchFamily="34" charset="0"/>
                <a:cs typeface="Arial" pitchFamily="34" charset="0"/>
              </a:rPr>
              <a:t>Angiotensin </a:t>
            </a:r>
            <a:r>
              <a:rPr lang="en-US" dirty="0">
                <a:latin typeface="Arial" pitchFamily="34" charset="0"/>
                <a:cs typeface="Arial" pitchFamily="34" charset="0"/>
              </a:rPr>
              <a:t>converting enzyme </a:t>
            </a:r>
            <a:r>
              <a:rPr lang="en-US" dirty="0" smtClean="0">
                <a:latin typeface="Arial" pitchFamily="34" charset="0"/>
                <a:cs typeface="Arial" pitchFamily="34" charset="0"/>
              </a:rPr>
              <a:t>inhibitors,  Alpha </a:t>
            </a:r>
            <a:r>
              <a:rPr lang="en-US" dirty="0">
                <a:latin typeface="Arial" pitchFamily="34" charset="0"/>
                <a:cs typeface="Arial" pitchFamily="34" charset="0"/>
              </a:rPr>
              <a:t>receptor </a:t>
            </a:r>
            <a:r>
              <a:rPr lang="en-US" dirty="0" smtClean="0">
                <a:latin typeface="Arial" pitchFamily="34" charset="0"/>
                <a:cs typeface="Arial" pitchFamily="34" charset="0"/>
              </a:rPr>
              <a:t>blockers, Calcium </a:t>
            </a:r>
            <a:r>
              <a:rPr lang="en-US" dirty="0">
                <a:latin typeface="Arial" pitchFamily="34" charset="0"/>
                <a:cs typeface="Arial" pitchFamily="34" charset="0"/>
              </a:rPr>
              <a:t>channel </a:t>
            </a:r>
            <a:r>
              <a:rPr lang="en-US" dirty="0" smtClean="0">
                <a:latin typeface="Arial" pitchFamily="34" charset="0"/>
                <a:cs typeface="Arial" pitchFamily="34" charset="0"/>
              </a:rPr>
              <a:t>blockers</a:t>
            </a:r>
          </a:p>
          <a:p>
            <a:r>
              <a:rPr lang="en-US" dirty="0" smtClean="0">
                <a:latin typeface="Arial" pitchFamily="34" charset="0"/>
                <a:cs typeface="Arial" pitchFamily="34" charset="0"/>
              </a:rPr>
              <a:t>Beta blockers Ganglionic Blocking Agents Nitrates, Diuretics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Phenothiazines</a:t>
            </a:r>
            <a:endParaRPr lang="en-US" dirty="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Tricyclic </a:t>
            </a:r>
            <a:r>
              <a:rPr lang="en-US" dirty="0">
                <a:latin typeface="Arial" pitchFamily="34" charset="0"/>
                <a:cs typeface="Arial" pitchFamily="34" charset="0"/>
              </a:rPr>
              <a:t>antidepressants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Bromocriptine</a:t>
            </a:r>
            <a:endParaRPr lang="en-US" dirty="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Ethanol</a:t>
            </a:r>
            <a:endParaRPr lang="en-US" dirty="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Opiates</a:t>
            </a:r>
            <a:endParaRPr lang="en-US" dirty="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Hydralazine</a:t>
            </a:r>
            <a:endParaRPr lang="en-US" dirty="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Sildenafil </a:t>
            </a:r>
            <a:r>
              <a:rPr lang="en-US" dirty="0">
                <a:latin typeface="Arial" pitchFamily="34" charset="0"/>
                <a:cs typeface="Arial" pitchFamily="34" charset="0"/>
              </a:rPr>
              <a:t>citrate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MAO Inhibitors</a:t>
            </a:r>
            <a:r>
              <a:rPr lang="en-US" dirty="0" smtClean="0">
                <a:latin typeface="Arial" pitchFamily="34" charset="0"/>
                <a:cs typeface="Arial" pitchFamily="34" charset="0"/>
              </a:rPr>
              <a:t>, </a:t>
            </a:r>
            <a:r>
              <a:rPr lang="en-US" dirty="0" smtClean="0">
                <a:latin typeface="Arial" pitchFamily="34" charset="0"/>
                <a:cs typeface="Arial" pitchFamily="34" charset="0"/>
              </a:rPr>
              <a:t>reserpine, methyldopa, may also exacerbate otherwise mild hypotension.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4801314"/>
          </a:xfrm>
          <a:prstGeom prst="rect">
            <a:avLst/>
          </a:prstGeom>
        </p:spPr>
        <p:txBody>
          <a:bodyPr wrap="square">
            <a:spAutoFit/>
          </a:bodyPr>
          <a:lstStyle/>
          <a:p>
            <a:r>
              <a:rPr lang="en-US" b="1" cap="all" dirty="0" smtClean="0">
                <a:solidFill>
                  <a:srgbClr val="00B0F0"/>
                </a:solidFill>
                <a:latin typeface="Arial" pitchFamily="34" charset="0"/>
                <a:cs typeface="Arial" pitchFamily="34" charset="0"/>
              </a:rPr>
              <a:t>The</a:t>
            </a:r>
            <a:r>
              <a:rPr lang="en-US" b="1" cap="all" dirty="0" smtClean="0">
                <a:latin typeface="Arial" pitchFamily="34" charset="0"/>
                <a:cs typeface="Arial" pitchFamily="34" charset="0"/>
              </a:rPr>
              <a:t> </a:t>
            </a:r>
            <a:r>
              <a:rPr lang="en-US" b="1" cap="all" dirty="0" smtClean="0">
                <a:latin typeface="Arial" pitchFamily="34" charset="0"/>
                <a:cs typeface="Arial" pitchFamily="34" charset="0"/>
                <a:hlinkClick r:id="rId3" tooltip="eye"/>
              </a:rPr>
              <a:t>eye</a:t>
            </a:r>
            <a:r>
              <a:rPr lang="en-US" b="1" cap="all"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order for the </a:t>
            </a:r>
            <a:r>
              <a:rPr lang="en-US" dirty="0" smtClean="0">
                <a:latin typeface="Arial" pitchFamily="34" charset="0"/>
                <a:cs typeface="Arial" pitchFamily="34" charset="0"/>
                <a:hlinkClick r:id="rId3" tooltip="eye"/>
              </a:rPr>
              <a:t>eye</a:t>
            </a:r>
            <a:r>
              <a:rPr lang="en-US" dirty="0" smtClean="0">
                <a:latin typeface="Arial" pitchFamily="34" charset="0"/>
                <a:cs typeface="Arial" pitchFamily="34" charset="0"/>
              </a:rPr>
              <a:t> to function properly, specific autonomic functions must maintain adjustment of four types of </a:t>
            </a:r>
            <a:r>
              <a:rPr lang="en-US" dirty="0" smtClean="0">
                <a:latin typeface="Arial" pitchFamily="34" charset="0"/>
                <a:cs typeface="Arial" pitchFamily="34" charset="0"/>
                <a:hlinkClick r:id="rId4" tooltip="smooth muscle:"/>
              </a:rPr>
              <a:t>smooth muscle:</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pPr marL="342900" indent="-342900">
              <a:buAutoNum type="arabicParenBoth"/>
            </a:pPr>
            <a:r>
              <a:rPr lang="en-US" dirty="0" smtClean="0">
                <a:latin typeface="Arial" pitchFamily="34" charset="0"/>
                <a:cs typeface="Arial" pitchFamily="34" charset="0"/>
                <a:hlinkClick r:id="rId4" tooltip="smooth muscle"/>
              </a:rPr>
              <a:t>smooth muscle</a:t>
            </a:r>
            <a:r>
              <a:rPr lang="en-US" dirty="0" smtClean="0">
                <a:latin typeface="Arial" pitchFamily="34" charset="0"/>
                <a:cs typeface="Arial" pitchFamily="34" charset="0"/>
              </a:rPr>
              <a:t> of the </a:t>
            </a:r>
            <a:r>
              <a:rPr lang="en-US" dirty="0" smtClean="0">
                <a:latin typeface="Arial" pitchFamily="34" charset="0"/>
                <a:cs typeface="Arial" pitchFamily="34" charset="0"/>
                <a:hlinkClick r:id="rId5" tooltip="iris"/>
              </a:rPr>
              <a:t>iris</a:t>
            </a:r>
            <a:r>
              <a:rPr lang="en-US" dirty="0" smtClean="0">
                <a:latin typeface="Arial" pitchFamily="34" charset="0"/>
                <a:cs typeface="Arial" pitchFamily="34" charset="0"/>
              </a:rPr>
              <a:t>, which controls the amount of light that passes through the </a:t>
            </a:r>
            <a:r>
              <a:rPr lang="en-US" dirty="0" smtClean="0">
                <a:latin typeface="Arial" pitchFamily="34" charset="0"/>
                <a:cs typeface="Arial" pitchFamily="34" charset="0"/>
                <a:hlinkClick r:id="rId6" tooltip="pupil"/>
              </a:rPr>
              <a:t>pupil</a:t>
            </a:r>
            <a:r>
              <a:rPr lang="en-US" dirty="0" smtClean="0">
                <a:latin typeface="Arial" pitchFamily="34" charset="0"/>
                <a:cs typeface="Arial" pitchFamily="34" charset="0"/>
              </a:rPr>
              <a:t> to the </a:t>
            </a:r>
            <a:r>
              <a:rPr lang="en-US" dirty="0" smtClean="0">
                <a:latin typeface="Arial" pitchFamily="34" charset="0"/>
                <a:cs typeface="Arial" pitchFamily="34" charset="0"/>
                <a:hlinkClick r:id="rId7" tooltip="retina"/>
              </a:rPr>
              <a:t>retina</a:t>
            </a:r>
            <a:endParaRPr lang="en-US" dirty="0" smtClean="0">
              <a:latin typeface="Arial" pitchFamily="34" charset="0"/>
              <a:cs typeface="Arial" pitchFamily="34" charset="0"/>
            </a:endParaRPr>
          </a:p>
          <a:p>
            <a:pPr marL="342900" indent="-342900"/>
            <a:endParaRPr lang="en-US" dirty="0" smtClean="0">
              <a:latin typeface="Arial" pitchFamily="34" charset="0"/>
              <a:cs typeface="Arial" pitchFamily="34" charset="0"/>
            </a:endParaRPr>
          </a:p>
          <a:p>
            <a:pPr marL="342900" indent="-342900">
              <a:buAutoNum type="arabicParenBoth"/>
            </a:pPr>
            <a:endParaRPr lang="en-US" dirty="0" smtClean="0">
              <a:latin typeface="Arial" pitchFamily="34" charset="0"/>
              <a:cs typeface="Arial" pitchFamily="34" charset="0"/>
            </a:endParaRPr>
          </a:p>
          <a:p>
            <a:pPr marL="342900" indent="-342900">
              <a:buAutoNum type="arabicParenBoth"/>
            </a:pPr>
            <a:r>
              <a:rPr lang="en-US" dirty="0" smtClean="0">
                <a:latin typeface="Arial" pitchFamily="34" charset="0"/>
                <a:cs typeface="Arial" pitchFamily="34" charset="0"/>
                <a:hlinkClick r:id="rId8" tooltip="ciliary muscle"/>
              </a:rPr>
              <a:t>ciliary muscle</a:t>
            </a:r>
            <a:r>
              <a:rPr lang="en-US" dirty="0" smtClean="0">
                <a:latin typeface="Arial" pitchFamily="34" charset="0"/>
                <a:cs typeface="Arial" pitchFamily="34" charset="0"/>
              </a:rPr>
              <a:t> on the inner aspect of the eye, which controls the ability to focus on nearby objects</a:t>
            </a:r>
          </a:p>
          <a:p>
            <a:pPr marL="342900" indent="-342900">
              <a:buAutoNum type="arabicParenBoth"/>
            </a:pPr>
            <a:endParaRPr lang="en-US" dirty="0" smtClean="0">
              <a:latin typeface="Arial" pitchFamily="34" charset="0"/>
              <a:cs typeface="Arial" pitchFamily="34" charset="0"/>
            </a:endParaRPr>
          </a:p>
          <a:p>
            <a:pPr marL="342900" indent="-342900">
              <a:buAutoNum type="arabicParenBoth"/>
            </a:pPr>
            <a:r>
              <a:rPr lang="en-US" dirty="0" smtClean="0">
                <a:latin typeface="Arial" pitchFamily="34" charset="0"/>
                <a:cs typeface="Arial" pitchFamily="34" charset="0"/>
              </a:rPr>
              <a:t>smooth muscle of arteries providing oxygen to the eye, </a:t>
            </a:r>
          </a:p>
          <a:p>
            <a:pPr marL="342900" indent="-342900">
              <a:buAutoNum type="arabicParenBoth"/>
            </a:pPr>
            <a:endParaRPr lang="en-US" dirty="0" smtClean="0">
              <a:latin typeface="Arial" pitchFamily="34" charset="0"/>
              <a:cs typeface="Arial" pitchFamily="34" charset="0"/>
            </a:endParaRPr>
          </a:p>
          <a:p>
            <a:pPr marL="342900" indent="-342900">
              <a:buAutoNum type="arabicParenBoth"/>
            </a:pPr>
            <a:endParaRPr lang="en-US" dirty="0" smtClean="0">
              <a:latin typeface="Arial" pitchFamily="34" charset="0"/>
              <a:cs typeface="Arial" pitchFamily="34" charset="0"/>
            </a:endParaRPr>
          </a:p>
          <a:p>
            <a:pPr marL="342900" indent="-342900">
              <a:buAutoNum type="arabicParenBoth"/>
            </a:pPr>
            <a:r>
              <a:rPr lang="en-US" dirty="0" smtClean="0">
                <a:latin typeface="Arial" pitchFamily="34" charset="0"/>
                <a:cs typeface="Arial" pitchFamily="34" charset="0"/>
              </a:rPr>
              <a:t>smooth muscle of veins that drain blood from the eye and affect intraocular pressure. In addition, the </a:t>
            </a:r>
            <a:r>
              <a:rPr lang="en-US" dirty="0" smtClean="0">
                <a:latin typeface="Arial" pitchFamily="34" charset="0"/>
                <a:cs typeface="Arial" pitchFamily="34" charset="0"/>
                <a:hlinkClick r:id="rId9" tooltip="cornea"/>
              </a:rPr>
              <a:t>cornea</a:t>
            </a:r>
            <a:r>
              <a:rPr lang="en-US" dirty="0" smtClean="0">
                <a:latin typeface="Arial" pitchFamily="34" charset="0"/>
                <a:cs typeface="Arial" pitchFamily="34" charset="0"/>
              </a:rPr>
              <a:t> must be kept moist by secretion from .</a:t>
            </a:r>
            <a:endParaRPr lang="en-US"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419492" y="799708"/>
            <a:ext cx="8352118" cy="495300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5054"/>
            <a:ext cx="8763000" cy="6740307"/>
          </a:xfrm>
          <a:prstGeom prst="rect">
            <a:avLst/>
          </a:prstGeom>
        </p:spPr>
        <p:txBody>
          <a:bodyPr wrap="square">
            <a:spAutoFit/>
          </a:bodyPr>
          <a:lstStyle/>
          <a:p>
            <a:pPr algn="just"/>
            <a:endParaRPr lang="en-US" b="1" dirty="0" smtClean="0">
              <a:latin typeface="Arial" pitchFamily="34" charset="0"/>
              <a:cs typeface="Arial" pitchFamily="34" charset="0"/>
            </a:endParaRPr>
          </a:p>
          <a:p>
            <a:pPr algn="just"/>
            <a:r>
              <a:rPr lang="en-US" b="1" dirty="0" smtClean="0">
                <a:solidFill>
                  <a:srgbClr val="FFFF00"/>
                </a:solidFill>
                <a:latin typeface="Arial" pitchFamily="34" charset="0"/>
                <a:cs typeface="Arial" pitchFamily="34" charset="0"/>
              </a:rPr>
              <a:t>Conjunctiva</a:t>
            </a:r>
            <a:r>
              <a:rPr lang="en-US" dirty="0" smtClean="0">
                <a:latin typeface="Arial" pitchFamily="34" charset="0"/>
                <a:cs typeface="Arial" pitchFamily="34" charset="0"/>
              </a:rPr>
              <a:t> Is a thin protective covering of epithelial cells.  It protects the cornea against damage by friction (tears from the tear glands help this process by lubricating the surface of the conjunctiva)</a:t>
            </a:r>
          </a:p>
          <a:p>
            <a:pPr algn="just"/>
            <a:r>
              <a:rPr lang="en-US" b="1" dirty="0" smtClean="0">
                <a:solidFill>
                  <a:srgbClr val="FFFF00"/>
                </a:solidFill>
                <a:latin typeface="Arial" pitchFamily="34" charset="0"/>
                <a:cs typeface="Arial" pitchFamily="34" charset="0"/>
              </a:rPr>
              <a:t>Cornea</a:t>
            </a:r>
            <a:r>
              <a:rPr lang="en-US" dirty="0" smtClean="0">
                <a:latin typeface="Arial" pitchFamily="34" charset="0"/>
                <a:cs typeface="Arial" pitchFamily="34" charset="0"/>
              </a:rPr>
              <a:t> Is the transparent, curved front of the eye which helps to converge the light rays which enter the eye.</a:t>
            </a:r>
          </a:p>
          <a:p>
            <a:pPr algn="just"/>
            <a:r>
              <a:rPr lang="en-US" dirty="0" smtClean="0">
                <a:solidFill>
                  <a:srgbClr val="FFFF00"/>
                </a:solidFill>
                <a:latin typeface="Arial" pitchFamily="34" charset="0"/>
                <a:cs typeface="Arial" pitchFamily="34" charset="0"/>
              </a:rPr>
              <a:t> </a:t>
            </a:r>
            <a:r>
              <a:rPr lang="en-US" b="1" dirty="0" smtClean="0">
                <a:solidFill>
                  <a:srgbClr val="FFFF00"/>
                </a:solidFill>
                <a:latin typeface="Arial" pitchFamily="34" charset="0"/>
                <a:cs typeface="Arial" pitchFamily="34" charset="0"/>
              </a:rPr>
              <a:t>Sclera</a:t>
            </a:r>
            <a:r>
              <a:rPr lang="en-US" dirty="0" smtClean="0">
                <a:solidFill>
                  <a:srgbClr val="FFFF00"/>
                </a:solidFill>
                <a:latin typeface="Arial" pitchFamily="34" charset="0"/>
                <a:cs typeface="Arial" pitchFamily="34" charset="0"/>
              </a:rPr>
              <a:t> </a:t>
            </a:r>
            <a:r>
              <a:rPr lang="en-US" dirty="0" smtClean="0">
                <a:latin typeface="Arial" pitchFamily="34" charset="0"/>
                <a:cs typeface="Arial" pitchFamily="34" charset="0"/>
              </a:rPr>
              <a:t>Is an opaque, fibrous, protective outer structure.  It is soft connective tissue, and the spherical shape of the eye is maintained by the pressure of the liquid inside.  It provides attachment surfaces for eye muscles </a:t>
            </a:r>
          </a:p>
          <a:p>
            <a:pPr algn="just"/>
            <a:r>
              <a:rPr lang="en-US" b="1" dirty="0" smtClean="0">
                <a:solidFill>
                  <a:srgbClr val="FFFF00"/>
                </a:solidFill>
                <a:latin typeface="Arial" pitchFamily="34" charset="0"/>
                <a:cs typeface="Arial" pitchFamily="34" charset="0"/>
              </a:rPr>
              <a:t>Choroid</a:t>
            </a:r>
            <a:r>
              <a:rPr lang="en-US" dirty="0" smtClean="0">
                <a:latin typeface="Arial" pitchFamily="34" charset="0"/>
                <a:cs typeface="Arial" pitchFamily="34" charset="0"/>
              </a:rPr>
              <a:t> Has a network of blood vessels to supply nutrients to the cells and remove waste products.  It is pigmented that makes the retina appear black, thus preventing reflection of light within the eyeball.</a:t>
            </a:r>
          </a:p>
          <a:p>
            <a:pPr algn="just"/>
            <a:r>
              <a:rPr lang="en-US" dirty="0" smtClean="0">
                <a:latin typeface="Arial" pitchFamily="34" charset="0"/>
                <a:cs typeface="Arial" pitchFamily="34" charset="0"/>
              </a:rPr>
              <a:t> </a:t>
            </a:r>
            <a:r>
              <a:rPr lang="en-US" b="1" dirty="0" smtClean="0">
                <a:solidFill>
                  <a:srgbClr val="FFFF00"/>
                </a:solidFill>
                <a:latin typeface="Arial" pitchFamily="34" charset="0"/>
                <a:cs typeface="Arial" pitchFamily="34" charset="0"/>
              </a:rPr>
              <a:t>Ciliary body</a:t>
            </a:r>
            <a:r>
              <a:rPr lang="en-US" dirty="0" smtClean="0">
                <a:solidFill>
                  <a:srgbClr val="FFFF00"/>
                </a:solidFill>
                <a:latin typeface="Arial" pitchFamily="34" charset="0"/>
                <a:cs typeface="Arial" pitchFamily="34" charset="0"/>
              </a:rPr>
              <a:t> </a:t>
            </a:r>
            <a:r>
              <a:rPr lang="en-US" dirty="0" smtClean="0">
                <a:latin typeface="Arial" pitchFamily="34" charset="0"/>
                <a:cs typeface="Arial" pitchFamily="34" charset="0"/>
              </a:rPr>
              <a:t>Has suspensory ligaments that hold the lens in place.  Secretes  aqueous humour, and contains ciliary muscles that enable the lens to change shape, during accommodation (focusing on near and distant objects)</a:t>
            </a:r>
          </a:p>
          <a:p>
            <a:pPr algn="just"/>
            <a:endParaRPr lang="en-US" dirty="0" smtClean="0">
              <a:latin typeface="Arial" pitchFamily="34" charset="0"/>
              <a:cs typeface="Arial" pitchFamily="34" charset="0"/>
            </a:endParaRPr>
          </a:p>
          <a:p>
            <a:pPr algn="just"/>
            <a:r>
              <a:rPr lang="en-US" b="1" dirty="0" smtClean="0">
                <a:solidFill>
                  <a:srgbClr val="FFFF00"/>
                </a:solidFill>
                <a:latin typeface="Arial" pitchFamily="34" charset="0"/>
                <a:cs typeface="Arial" pitchFamily="34" charset="0"/>
              </a:rPr>
              <a:t>Iris</a:t>
            </a:r>
            <a:r>
              <a:rPr lang="en-US" dirty="0" smtClean="0">
                <a:latin typeface="Arial" pitchFamily="34" charset="0"/>
                <a:cs typeface="Arial" pitchFamily="34" charset="0"/>
              </a:rPr>
              <a:t> Is a pigmented muscular structure consisting of an inner ring of circular muscle and an outer layer of radial muscle.  Its function is to help control the amount of light </a:t>
            </a:r>
          </a:p>
          <a:p>
            <a:pPr algn="just"/>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    too much light does not enter the eye which would damage the retina </a:t>
            </a:r>
            <a:br>
              <a:rPr lang="en-US" dirty="0" smtClean="0">
                <a:latin typeface="Arial" pitchFamily="34" charset="0"/>
                <a:cs typeface="Arial" pitchFamily="34" charset="0"/>
              </a:rPr>
            </a:br>
            <a:r>
              <a:rPr lang="en-US" dirty="0" smtClean="0">
                <a:latin typeface="Arial" pitchFamily="34" charset="0"/>
                <a:cs typeface="Arial" pitchFamily="34" charset="0"/>
              </a:rPr>
              <a:t>         enough light enters to allow a person to see</a:t>
            </a:r>
          </a:p>
          <a:p>
            <a:pPr algn="just"/>
            <a:r>
              <a:rPr lang="en-US" b="1" dirty="0" smtClean="0">
                <a:solidFill>
                  <a:srgbClr val="FFFF00"/>
                </a:solidFill>
                <a:latin typeface="Arial" pitchFamily="34" charset="0"/>
                <a:cs typeface="Arial" pitchFamily="34" charset="0"/>
              </a:rPr>
              <a:t>Pupil</a:t>
            </a:r>
            <a:r>
              <a:rPr lang="en-US" dirty="0" smtClean="0">
                <a:latin typeface="Arial" pitchFamily="34" charset="0"/>
                <a:cs typeface="Arial" pitchFamily="34" charset="0"/>
              </a:rPr>
              <a:t> -hole in the middle of the iris where light is allowed to continue its passage.  In bright light it is constricted and in dim light it is dilated </a:t>
            </a:r>
          </a:p>
          <a:p>
            <a:pPr algn="just"/>
            <a:endParaRPr lang="en-US" b="1" dirty="0" smtClean="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254" y="225627"/>
            <a:ext cx="8763000" cy="6186309"/>
          </a:xfrm>
          <a:prstGeom prst="rect">
            <a:avLst/>
          </a:prstGeom>
        </p:spPr>
        <p:txBody>
          <a:bodyPr wrap="square">
            <a:spAutoFit/>
          </a:bodyPr>
          <a:lstStyle/>
          <a:p>
            <a:r>
              <a:rPr lang="en-US" b="1" dirty="0" smtClean="0">
                <a:solidFill>
                  <a:srgbClr val="FFFF00"/>
                </a:solidFill>
                <a:latin typeface="Arial" pitchFamily="34" charset="0"/>
                <a:cs typeface="Arial" pitchFamily="34" charset="0"/>
              </a:rPr>
              <a:t>Lens</a:t>
            </a:r>
            <a:r>
              <a:rPr lang="en-US" dirty="0" smtClean="0">
                <a:latin typeface="Arial" pitchFamily="34" charset="0"/>
                <a:cs typeface="Arial" pitchFamily="34" charset="0"/>
              </a:rPr>
              <a:t> Is a transparent, flexible, curved structure.  Its function is to focus incoming light rays onto the retina using its refractive properties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b="1" dirty="0" smtClean="0">
                <a:solidFill>
                  <a:srgbClr val="FFFF00"/>
                </a:solidFill>
                <a:latin typeface="Arial" pitchFamily="34" charset="0"/>
                <a:cs typeface="Arial" pitchFamily="34" charset="0"/>
              </a:rPr>
              <a:t>Retina</a:t>
            </a:r>
            <a:r>
              <a:rPr lang="en-US" dirty="0" smtClean="0">
                <a:latin typeface="Arial" pitchFamily="34" charset="0"/>
                <a:cs typeface="Arial" pitchFamily="34" charset="0"/>
              </a:rPr>
              <a:t> Is a layer of sensory neurones, the key structures being photoreceptors (rod and cone cells) which respond to light.  Contains relay neurones and sensory neurones that pass impulses along the optic nerve to the part of the brain that controls vision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a:t>
            </a:r>
            <a:r>
              <a:rPr lang="en-US" b="1" dirty="0" smtClean="0">
                <a:solidFill>
                  <a:srgbClr val="FFFF00"/>
                </a:solidFill>
                <a:latin typeface="Arial" pitchFamily="34" charset="0"/>
                <a:cs typeface="Arial" pitchFamily="34" charset="0"/>
              </a:rPr>
              <a:t>Fovea (yellow spot)</a:t>
            </a:r>
            <a:r>
              <a:rPr lang="en-US" dirty="0" smtClean="0">
                <a:solidFill>
                  <a:srgbClr val="FFFF00"/>
                </a:solidFill>
                <a:latin typeface="Arial" pitchFamily="34" charset="0"/>
                <a:cs typeface="Arial" pitchFamily="34" charset="0"/>
              </a:rPr>
              <a:t> </a:t>
            </a:r>
            <a:r>
              <a:rPr lang="en-US" dirty="0" smtClean="0">
                <a:latin typeface="Arial" pitchFamily="34" charset="0"/>
                <a:cs typeface="Arial" pitchFamily="34" charset="0"/>
              </a:rPr>
              <a:t>A part of the retina that is directly opposite the pupil and contains only cone cells.  It is responsible for good visual acuity (good resolution) </a:t>
            </a:r>
          </a:p>
          <a:p>
            <a:endParaRPr lang="en-US" b="1" dirty="0" smtClean="0">
              <a:latin typeface="Arial" pitchFamily="34" charset="0"/>
              <a:cs typeface="Arial" pitchFamily="34" charset="0"/>
            </a:endParaRPr>
          </a:p>
          <a:p>
            <a:r>
              <a:rPr lang="en-US" b="1" dirty="0" smtClean="0">
                <a:solidFill>
                  <a:srgbClr val="FFFF00"/>
                </a:solidFill>
                <a:latin typeface="Arial" pitchFamily="34" charset="0"/>
                <a:cs typeface="Arial" pitchFamily="34" charset="0"/>
              </a:rPr>
              <a:t>Blind spot</a:t>
            </a:r>
            <a:r>
              <a:rPr lang="en-US" dirty="0" smtClean="0">
                <a:solidFill>
                  <a:srgbClr val="FFFF00"/>
                </a:solidFill>
                <a:latin typeface="Arial" pitchFamily="34" charset="0"/>
                <a:cs typeface="Arial" pitchFamily="34" charset="0"/>
              </a:rPr>
              <a:t> </a:t>
            </a:r>
            <a:r>
              <a:rPr lang="en-US" dirty="0" smtClean="0">
                <a:latin typeface="Arial" pitchFamily="34" charset="0"/>
                <a:cs typeface="Arial" pitchFamily="34" charset="0"/>
              </a:rPr>
              <a:t>Is where the bundle of sensory fibres form the optic nerve; it contains no light-sensitive receptors </a:t>
            </a:r>
          </a:p>
          <a:p>
            <a:endParaRPr lang="en-US" b="1" dirty="0" smtClean="0">
              <a:latin typeface="Arial" pitchFamily="34" charset="0"/>
              <a:cs typeface="Arial" pitchFamily="34" charset="0"/>
            </a:endParaRPr>
          </a:p>
          <a:p>
            <a:r>
              <a:rPr lang="en-US" b="1" dirty="0" smtClean="0">
                <a:solidFill>
                  <a:srgbClr val="FFFF00"/>
                </a:solidFill>
                <a:latin typeface="Arial" pitchFamily="34" charset="0"/>
                <a:cs typeface="Arial" pitchFamily="34" charset="0"/>
              </a:rPr>
              <a:t>Vitreous humour</a:t>
            </a:r>
            <a:r>
              <a:rPr lang="en-US" dirty="0" smtClean="0">
                <a:solidFill>
                  <a:srgbClr val="FFFF00"/>
                </a:solidFill>
                <a:latin typeface="Arial" pitchFamily="34" charset="0"/>
                <a:cs typeface="Arial" pitchFamily="34" charset="0"/>
              </a:rPr>
              <a:t> </a:t>
            </a:r>
            <a:r>
              <a:rPr lang="en-US" dirty="0" smtClean="0">
                <a:latin typeface="Arial" pitchFamily="34" charset="0"/>
                <a:cs typeface="Arial" pitchFamily="34" charset="0"/>
              </a:rPr>
              <a:t>Is a transparent, jelly-like mass located behind the lens.  It acts as a ‘suspension’ for the lens so that the delicate lens is not damaged.   It helps to maintain the shape of the posterior chamber of the eyeball </a:t>
            </a:r>
          </a:p>
          <a:p>
            <a:endParaRPr lang="en-US" b="1" dirty="0" smtClean="0">
              <a:latin typeface="Arial" pitchFamily="34" charset="0"/>
              <a:cs typeface="Arial" pitchFamily="34" charset="0"/>
            </a:endParaRPr>
          </a:p>
          <a:p>
            <a:endParaRPr lang="en-US" b="1" dirty="0" smtClean="0">
              <a:latin typeface="Arial" pitchFamily="34" charset="0"/>
              <a:cs typeface="Arial" pitchFamily="34" charset="0"/>
            </a:endParaRPr>
          </a:p>
          <a:p>
            <a:r>
              <a:rPr lang="en-US" b="1" dirty="0" smtClean="0">
                <a:solidFill>
                  <a:srgbClr val="FFFF00"/>
                </a:solidFill>
                <a:latin typeface="Arial" pitchFamily="34" charset="0"/>
                <a:cs typeface="Arial" pitchFamily="34" charset="0"/>
              </a:rPr>
              <a:t>Aqueous humour</a:t>
            </a:r>
            <a:r>
              <a:rPr lang="en-US" dirty="0" smtClean="0">
                <a:solidFill>
                  <a:srgbClr val="FFFF00"/>
                </a:solidFill>
                <a:latin typeface="Arial" pitchFamily="34" charset="0"/>
                <a:cs typeface="Arial" pitchFamily="34" charset="0"/>
              </a:rPr>
              <a:t> </a:t>
            </a:r>
            <a:r>
              <a:rPr lang="en-US" dirty="0" smtClean="0">
                <a:latin typeface="Arial" pitchFamily="34" charset="0"/>
                <a:cs typeface="Arial" pitchFamily="34" charset="0"/>
              </a:rPr>
              <a:t>Helps to maintain the shape of the anterior chamber of the eyeball</a:t>
            </a:r>
            <a:endParaRPr lang="en-US" dirty="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p:cNvSpPr>
            <a:spLocks noChangeArrowheads="1"/>
          </p:cNvSpPr>
          <p:nvPr/>
        </p:nvSpPr>
        <p:spPr bwMode="auto">
          <a:xfrm rot="10800000" flipV="1">
            <a:off x="18854" y="-156503"/>
            <a:ext cx="9144000" cy="3877985"/>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b="1" dirty="0" smtClean="0">
                <a:solidFill>
                  <a:srgbClr val="FFFF00"/>
                </a:solidFill>
                <a:latin typeface="Arial" pitchFamily="34" charset="0"/>
                <a:cs typeface="Arial" pitchFamily="34" charset="0"/>
              </a:rPr>
              <a:t>THE IRIS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cs typeface="Arial" pitchFamily="34" charset="0"/>
              </a:rPr>
              <a:t>The retina is extremely sensitive to light, and can be damaged by too much light. The iris constantly regulates the amount of light entering the eye so that there is enough light to stimulate the cones, but not enough to damage them. The iris is composed of two sets of muscles: circular and radial, which have opposite effects (i.e. they’re </a:t>
            </a:r>
            <a:r>
              <a:rPr kumimoji="0" lang="en-US" b="1" i="0" u="none" strike="noStrike" cap="none" normalizeH="0" baseline="0" dirty="0" smtClean="0">
                <a:ln>
                  <a:noFill/>
                </a:ln>
                <a:effectLst/>
                <a:latin typeface="Arial" pitchFamily="34" charset="0"/>
                <a:cs typeface="Arial" pitchFamily="34" charset="0"/>
              </a:rPr>
              <a:t>antagonistic</a:t>
            </a:r>
            <a:r>
              <a:rPr kumimoji="0" lang="en-US" b="0" i="0" u="none" strike="noStrike" cap="none" normalizeH="0" baseline="0" dirty="0" smtClean="0">
                <a:ln>
                  <a:noFill/>
                </a:ln>
                <a:effectLst/>
                <a:latin typeface="Arial" pitchFamily="34" charset="0"/>
                <a:cs typeface="Arial" pitchFamily="34" charset="0"/>
              </a:rPr>
              <a:t>). By contracting and relaxing these muscles the pupil can be constricted and dilated:</a:t>
            </a:r>
            <a:endParaRPr kumimoji="0" lang="en-US"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cs typeface="Arial" pitchFamily="34" charset="0"/>
              </a:rPr>
              <a:t>  </a:t>
            </a:r>
            <a:endParaRPr kumimoji="0" lang="en-US"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cs typeface="Arial" pitchFamily="34" charset="0"/>
              </a:rPr>
              <a:t>The iris is under the control of the autonomic nervous system and is innervated by two nerves: one from the sympathetic system and one from the parasympathetic system. Impulses from the sympathetic nerve cause pupil dilation and impulses from the parasympathetic nerve causes pupil constriction. The drug atropine inhibits the parasympathetic nerve, causing the pupil to dilate. This is useful in eye operations. </a:t>
            </a:r>
            <a:endParaRPr kumimoji="0" lang="en-US"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cs typeface="Arial" pitchFamily="34" charset="0"/>
              </a:rPr>
              <a:t>The iris is a good example of a reflex arc.</a:t>
            </a:r>
          </a:p>
        </p:txBody>
      </p:sp>
      <p:sp>
        <p:nvSpPr>
          <p:cNvPr id="5" name="Rectangle 4"/>
          <p:cNvSpPr/>
          <p:nvPr/>
        </p:nvSpPr>
        <p:spPr>
          <a:xfrm>
            <a:off x="256881" y="3677238"/>
            <a:ext cx="8458200" cy="3139321"/>
          </a:xfrm>
          <a:prstGeom prst="rect">
            <a:avLst/>
          </a:prstGeom>
        </p:spPr>
        <p:txBody>
          <a:bodyPr wrap="square">
            <a:spAutoFit/>
          </a:bodyPr>
          <a:lstStyle/>
          <a:p>
            <a:r>
              <a:rPr lang="en-US" dirty="0" smtClean="0">
                <a:solidFill>
                  <a:srgbClr val="FFFF00"/>
                </a:solidFill>
              </a:rPr>
              <a:t>BRIGHT LIGHT                                                                     DIM LIGHT</a:t>
            </a:r>
          </a:p>
          <a:p>
            <a:r>
              <a:rPr lang="en-US" dirty="0" smtClean="0"/>
              <a:t>                                                                          </a:t>
            </a:r>
          </a:p>
          <a:p>
            <a:r>
              <a:rPr lang="en-US" dirty="0" smtClean="0"/>
              <a:t> PARASYMPATHETIC NERVE IMPULSE                       </a:t>
            </a:r>
            <a:r>
              <a:rPr lang="en-US" dirty="0" smtClean="0"/>
              <a:t>SYMPATHETIC NERVE</a:t>
            </a:r>
          </a:p>
          <a:p>
            <a:r>
              <a:rPr lang="en-US" dirty="0" smtClean="0"/>
              <a:t> </a:t>
            </a:r>
            <a:r>
              <a:rPr lang="en-US" dirty="0" smtClean="0"/>
              <a:t>                                                                                    </a:t>
            </a:r>
            <a:r>
              <a:rPr lang="en-US" dirty="0" smtClean="0"/>
              <a:t>    IMPULSE</a:t>
            </a:r>
            <a:endParaRPr lang="en-US" dirty="0" smtClean="0"/>
          </a:p>
          <a:p>
            <a:r>
              <a:rPr lang="en-US" dirty="0" smtClean="0"/>
              <a:t>CIRCULAR MUSCLES CONTRACT                                </a:t>
            </a:r>
            <a:r>
              <a:rPr lang="en-US" dirty="0" smtClean="0"/>
              <a:t>CIRCULAR MUSCLES</a:t>
            </a:r>
          </a:p>
          <a:p>
            <a:r>
              <a:rPr lang="en-US" dirty="0" smtClean="0"/>
              <a:t> </a:t>
            </a:r>
            <a:r>
              <a:rPr lang="en-US" dirty="0" smtClean="0"/>
              <a:t>                                                                                       </a:t>
            </a:r>
            <a:r>
              <a:rPr lang="en-US" dirty="0" smtClean="0"/>
              <a:t> </a:t>
            </a:r>
            <a:r>
              <a:rPr lang="en-US" dirty="0" smtClean="0"/>
              <a:t>RELAX       </a:t>
            </a:r>
          </a:p>
          <a:p>
            <a:r>
              <a:rPr lang="en-US" dirty="0" smtClean="0"/>
              <a:t>RADIAL MUSCLES RELAX                                             </a:t>
            </a:r>
            <a:r>
              <a:rPr lang="en-US" dirty="0" smtClean="0"/>
              <a:t>RADIAL MUSCLES</a:t>
            </a:r>
          </a:p>
          <a:p>
            <a:r>
              <a:rPr lang="en-US" dirty="0" smtClean="0"/>
              <a:t>                                                                                         CONTRACT</a:t>
            </a:r>
            <a:endParaRPr lang="en-US" dirty="0" smtClean="0"/>
          </a:p>
          <a:p>
            <a:r>
              <a:rPr lang="en-US" dirty="0" smtClean="0"/>
              <a:t>PUPIL CONTRACTS                                                       </a:t>
            </a:r>
            <a:r>
              <a:rPr lang="en-US" dirty="0" smtClean="0"/>
              <a:t>PUPILS </a:t>
            </a:r>
            <a:r>
              <a:rPr lang="en-US" dirty="0" smtClean="0"/>
              <a:t>DILATE </a:t>
            </a:r>
          </a:p>
          <a:p>
            <a:r>
              <a:rPr lang="en-US" dirty="0" smtClean="0"/>
              <a:t>LESS LIGHT ENTERS THE EYE                                    </a:t>
            </a:r>
            <a:r>
              <a:rPr lang="en-US" dirty="0" smtClean="0"/>
              <a:t>MORE </a:t>
            </a:r>
            <a:r>
              <a:rPr lang="en-US" dirty="0" smtClean="0"/>
              <a:t>LIGHT </a:t>
            </a:r>
            <a:r>
              <a:rPr lang="en-US" dirty="0" smtClean="0"/>
              <a:t>ENTERS</a:t>
            </a:r>
          </a:p>
          <a:p>
            <a:r>
              <a:rPr lang="en-US" dirty="0" smtClean="0"/>
              <a:t> </a:t>
            </a:r>
            <a:r>
              <a:rPr lang="en-US" dirty="0" smtClean="0"/>
              <a:t>                                                                                       </a:t>
            </a:r>
            <a:r>
              <a:rPr lang="en-US" dirty="0" smtClean="0"/>
              <a:t> </a:t>
            </a:r>
            <a:r>
              <a:rPr lang="en-US" dirty="0" smtClean="0"/>
              <a:t>THE EYE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7693"/>
            <a:ext cx="8915400" cy="6740307"/>
          </a:xfrm>
          <a:prstGeom prst="rect">
            <a:avLst/>
          </a:prstGeom>
        </p:spPr>
        <p:txBody>
          <a:bodyPr wrap="square">
            <a:spAutoFit/>
          </a:bodyPr>
          <a:lstStyle/>
          <a:p>
            <a:r>
              <a:rPr lang="en-US" b="1" cap="all" dirty="0" smtClean="0">
                <a:solidFill>
                  <a:srgbClr val="FFFF00"/>
                </a:solidFill>
              </a:rPr>
              <a:t>Pupillary reflexes</a:t>
            </a:r>
          </a:p>
          <a:p>
            <a:r>
              <a:rPr lang="en-US" dirty="0" smtClean="0">
                <a:latin typeface="Arial" pitchFamily="34" charset="0"/>
                <a:cs typeface="Arial" pitchFamily="34" charset="0"/>
              </a:rPr>
              <a:t>Integrity of the pupillary reflex section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Parasympathetic function is tested by having the patient accommodate: </a:t>
            </a:r>
          </a:p>
          <a:p>
            <a:r>
              <a:rPr lang="en-US" dirty="0" smtClean="0">
                <a:latin typeface="Arial" pitchFamily="34" charset="0"/>
                <a:cs typeface="Arial" pitchFamily="34" charset="0"/>
              </a:rPr>
              <a:t>first looking at a distant object, which tends to dilate the pupils and then quickly looking at a near object, which should cause the pupils to constrict. </a:t>
            </a:r>
          </a:p>
          <a:p>
            <a:r>
              <a:rPr lang="en-US" dirty="0" smtClean="0">
                <a:latin typeface="Arial" pitchFamily="34" charset="0"/>
                <a:cs typeface="Arial" pitchFamily="34" charset="0"/>
              </a:rPr>
              <a:t>Additionally, the pupils constrict when the patient is asked to converge, which is most easily done by having them look at their nose.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More common is the loss of the light reflex with preservation of accommodation and convergence pupilloconstriction (this has been termed the Argyll-Robertson pupil). </a:t>
            </a:r>
          </a:p>
          <a:p>
            <a:r>
              <a:rPr lang="en-US" dirty="0" smtClean="0">
                <a:latin typeface="Arial" pitchFamily="34" charset="0"/>
                <a:cs typeface="Arial" pitchFamily="34" charset="0"/>
              </a:rPr>
              <a:t>This may be caused by lesions in the peripheral autonomic nervous system or lesions in the pretectal regions of the midbrain. </a:t>
            </a:r>
          </a:p>
          <a:p>
            <a:r>
              <a:rPr lang="en-US" dirty="0" smtClean="0">
                <a:latin typeface="Arial" pitchFamily="34" charset="0"/>
                <a:cs typeface="Arial" pitchFamily="34" charset="0"/>
              </a:rPr>
              <a:t>Variable amounts of sympathetic involvement are usually present, leaving the pupil small in the resting state. Commonly associated with tertiary syphilis in the past,</a:t>
            </a:r>
          </a:p>
          <a:p>
            <a:r>
              <a:rPr lang="en-US" dirty="0" smtClean="0">
                <a:latin typeface="Arial" pitchFamily="34" charset="0"/>
                <a:cs typeface="Arial" pitchFamily="34" charset="0"/>
              </a:rPr>
              <a:t>the Argyll-Robertson pupil is seen most often associated with the autonomic neuropathy of diabetes mellitus.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light reflex is tested by illuminating first one eye and then the other. Both the direct reaction (constriction in the illuminated eye) and the consensual reaction (constriction in the opposite eye) should be observed. The direct and consensual responses are equal in intensity because of equal bilateral input to the pretectal region and Edinger-Westphal nuclei from each retina</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90108"/>
            <a:ext cx="8610600" cy="7325082"/>
          </a:xfrm>
          <a:prstGeom prst="rect">
            <a:avLst/>
          </a:prstGeom>
        </p:spPr>
        <p:txBody>
          <a:bodyPr wrap="square">
            <a:spAutoFit/>
          </a:bodyPr>
          <a:lstStyle/>
          <a:p>
            <a:r>
              <a:rPr lang="en-US" b="1" dirty="0" smtClean="0">
                <a:solidFill>
                  <a:srgbClr val="FFFF00"/>
                </a:solidFill>
              </a:rPr>
              <a:t>Function: </a:t>
            </a:r>
            <a:r>
              <a:rPr lang="en-US" sz="1600" dirty="0" smtClean="0"/>
              <a:t>The autonomic system is vital to the maintenance of internal homeostasis and achieves this by mechanisms that regulate blood pressure, fluid and electrolyte balance, and body temperature. The ANS is directly involved in tonic, reflex, and adaptive control of autonomic function, and integrates autonomic with hormonal, immunomodulatory, and pain controlling responses to internal and external environmental challenges.</a:t>
            </a:r>
          </a:p>
          <a:p>
            <a:r>
              <a:rPr lang="en-US" sz="1600" dirty="0" smtClean="0"/>
              <a:t>Overall, the two divisions work together to ensure that the body responds appropriately to different situations</a:t>
            </a:r>
          </a:p>
          <a:p>
            <a:endParaRPr lang="en-US" sz="1600" dirty="0" smtClean="0"/>
          </a:p>
          <a:p>
            <a:r>
              <a:rPr lang="en-US" sz="1600" dirty="0" smtClean="0"/>
              <a:t>The autonomic nervous system controls</a:t>
            </a:r>
          </a:p>
          <a:p>
            <a:pPr>
              <a:buFont typeface="Arial" pitchFamily="34" charset="0"/>
              <a:buChar char="•"/>
            </a:pPr>
            <a:r>
              <a:rPr lang="en-US" sz="1600" dirty="0" smtClean="0"/>
              <a:t>  Blood pressure (Sympathetic division increases blood pressure, and the parasympathetic</a:t>
            </a:r>
          </a:p>
          <a:p>
            <a:r>
              <a:rPr lang="en-US" sz="1600" dirty="0" smtClean="0"/>
              <a:t>    division decreases it)</a:t>
            </a:r>
          </a:p>
          <a:p>
            <a:pPr>
              <a:buFont typeface="Arial" pitchFamily="34" charset="0"/>
              <a:buChar char="•"/>
            </a:pPr>
            <a:r>
              <a:rPr lang="en-US" sz="1600" dirty="0" smtClean="0"/>
              <a:t>  Heart and breathing rates</a:t>
            </a:r>
          </a:p>
          <a:p>
            <a:pPr>
              <a:buFont typeface="Arial" pitchFamily="34" charset="0"/>
              <a:buChar char="•"/>
            </a:pPr>
            <a:r>
              <a:rPr lang="en-US" sz="1600" dirty="0" smtClean="0"/>
              <a:t>  Body temperature</a:t>
            </a:r>
          </a:p>
          <a:p>
            <a:pPr>
              <a:buFont typeface="Arial" pitchFamily="34" charset="0"/>
              <a:buChar char="•"/>
            </a:pPr>
            <a:r>
              <a:rPr lang="en-US" sz="1600" dirty="0" smtClean="0"/>
              <a:t>  Digestion</a:t>
            </a:r>
          </a:p>
          <a:p>
            <a:pPr>
              <a:buFont typeface="Arial" pitchFamily="34" charset="0"/>
              <a:buChar char="•"/>
            </a:pPr>
            <a:r>
              <a:rPr lang="en-US" sz="1600" dirty="0" smtClean="0"/>
              <a:t>  Metabolism (thus affecting body weight)</a:t>
            </a:r>
          </a:p>
          <a:p>
            <a:pPr>
              <a:buFont typeface="Arial" pitchFamily="34" charset="0"/>
              <a:buChar char="•"/>
            </a:pPr>
            <a:r>
              <a:rPr lang="en-US" sz="1600" dirty="0" smtClean="0"/>
              <a:t>  Balance of water and electrolytes (such as sodium and calcium)</a:t>
            </a:r>
          </a:p>
          <a:p>
            <a:pPr>
              <a:buFont typeface="Arial" pitchFamily="34" charset="0"/>
              <a:buChar char="•"/>
            </a:pPr>
            <a:r>
              <a:rPr lang="en-US" sz="1600" dirty="0" smtClean="0"/>
              <a:t>  Production of body fluids (saliva, sweat, and tears)</a:t>
            </a:r>
          </a:p>
          <a:p>
            <a:pPr>
              <a:buFont typeface="Arial" pitchFamily="34" charset="0"/>
              <a:buChar char="•"/>
            </a:pPr>
            <a:r>
              <a:rPr lang="en-US" sz="1600" dirty="0" smtClean="0"/>
              <a:t>  Urination</a:t>
            </a:r>
          </a:p>
          <a:p>
            <a:pPr>
              <a:buFont typeface="Arial" pitchFamily="34" charset="0"/>
              <a:buChar char="•"/>
            </a:pPr>
            <a:r>
              <a:rPr lang="en-US" sz="1600" dirty="0" smtClean="0"/>
              <a:t>  Defecation</a:t>
            </a:r>
          </a:p>
          <a:p>
            <a:pPr>
              <a:buFont typeface="Arial" pitchFamily="34" charset="0"/>
              <a:buChar char="•"/>
            </a:pPr>
            <a:r>
              <a:rPr lang="en-US" sz="1600" dirty="0" smtClean="0"/>
              <a:t>  Sexual response</a:t>
            </a:r>
          </a:p>
          <a:p>
            <a:pPr>
              <a:buFont typeface="Arial" pitchFamily="34" charset="0"/>
              <a:buChar char="•"/>
            </a:pPr>
            <a:r>
              <a:rPr lang="en-US" sz="1600" dirty="0" smtClean="0"/>
              <a:t>  Other processes.</a:t>
            </a:r>
          </a:p>
          <a:p>
            <a:r>
              <a:rPr lang="en-US" sz="1600" dirty="0" smtClean="0"/>
              <a:t> </a:t>
            </a:r>
          </a:p>
          <a:p>
            <a:r>
              <a:rPr lang="en-US" sz="1600" dirty="0" smtClean="0"/>
              <a:t>The autonomic nervous system is amazingly extensive and is involved in the function of virtually every organ system. Therefore, </a:t>
            </a:r>
            <a:r>
              <a:rPr lang="en-US" sz="1600" b="1" dirty="0" smtClean="0"/>
              <a:t>the clinical manifestations of autonomic dysfunction can be quite diverse</a:t>
            </a:r>
            <a:r>
              <a:rPr lang="en-US" sz="1600" dirty="0" smtClean="0"/>
              <a:t> in nature. </a:t>
            </a:r>
          </a:p>
          <a:p>
            <a:r>
              <a:rPr lang="en-US" dirty="0" smtClean="0"/>
              <a:t>.</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87489"/>
            <a:ext cx="8915400" cy="5355312"/>
          </a:xfrm>
          <a:prstGeom prst="rect">
            <a:avLst/>
          </a:prstGeom>
        </p:spPr>
        <p:txBody>
          <a:bodyPr wrap="square">
            <a:spAutoFit/>
          </a:bodyPr>
          <a:lstStyle/>
          <a:p>
            <a:pPr algn="just"/>
            <a:r>
              <a:rPr lang="en-US" dirty="0" smtClean="0">
                <a:solidFill>
                  <a:srgbClr val="FFFF00"/>
                </a:solidFill>
                <a:latin typeface="Arial" pitchFamily="34" charset="0"/>
                <a:cs typeface="Arial" pitchFamily="34" charset="0"/>
              </a:rPr>
              <a:t>Pupillodilation</a:t>
            </a:r>
            <a:r>
              <a:rPr lang="en-US" dirty="0" smtClean="0">
                <a:latin typeface="Arial" pitchFamily="34" charset="0"/>
                <a:cs typeface="Arial" pitchFamily="34" charset="0"/>
              </a:rPr>
              <a:t>, which can be tested by darkening the room or simply shading the eye, </a:t>
            </a:r>
            <a:endParaRPr lang="en-US" dirty="0" smtClean="0">
              <a:latin typeface="Arial" pitchFamily="34" charset="0"/>
              <a:cs typeface="Arial" pitchFamily="34" charset="0"/>
            </a:endParaRPr>
          </a:p>
          <a:p>
            <a:pPr algn="just"/>
            <a:r>
              <a:rPr lang="en-US" dirty="0" smtClean="0">
                <a:solidFill>
                  <a:srgbClr val="FFFF00"/>
                </a:solidFill>
                <a:latin typeface="Arial" pitchFamily="34" charset="0"/>
                <a:cs typeface="Arial" pitchFamily="34" charset="0"/>
              </a:rPr>
              <a:t>occurs </a:t>
            </a:r>
            <a:r>
              <a:rPr lang="en-US" dirty="0" smtClean="0">
                <a:solidFill>
                  <a:srgbClr val="FFFF00"/>
                </a:solidFill>
                <a:latin typeface="Arial" pitchFamily="34" charset="0"/>
                <a:cs typeface="Arial" pitchFamily="34" charset="0"/>
              </a:rPr>
              <a:t>due to activation of the sympathetic nervous system, with associated parasympathetic inhibition. </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A sudden noxious stimulus, such as a pinch (particularly to the neck or upper thorax), causes active bilateral pupillodilation. </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This is called the </a:t>
            </a:r>
            <a:r>
              <a:rPr lang="en-US" dirty="0" smtClean="0">
                <a:solidFill>
                  <a:srgbClr val="FFFF00"/>
                </a:solidFill>
                <a:latin typeface="Arial" pitchFamily="34" charset="0"/>
                <a:cs typeface="Arial" pitchFamily="34" charset="0"/>
              </a:rPr>
              <a:t>cilio-spinal reflex </a:t>
            </a:r>
            <a:r>
              <a:rPr lang="en-US" dirty="0" smtClean="0">
                <a:latin typeface="Arial" pitchFamily="34" charset="0"/>
                <a:cs typeface="Arial" pitchFamily="34" charset="0"/>
              </a:rPr>
              <a:t>and depends predominantly on the integrity of the sensory nerve fibers from the area, the upper thoracic sympathetic motor neurons (T1- T3 lateral horn) and the ascending cervical sympathetic chain .</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Interruption of the descending sympathetic pathways in the brain stem frequently has no effect on the reflex. Therefore, if the patient has a constricted pupil presumably secondary to loss of sympathetic tone, absence of the ciliospinal reflex suggests peripheral sympathetic denervation or, if other neurologic signs are present, damage to the upper thoracic spinal cord. </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Presence of the reflex despite depressed resting sympathetic tone suggests damage to the descending central sympathetic pathways.</a:t>
            </a:r>
            <a:endParaRPr lang="en-US" dirty="0">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6463308"/>
          </a:xfrm>
          <a:prstGeom prst="rect">
            <a:avLst/>
          </a:prstGeom>
        </p:spPr>
        <p:txBody>
          <a:bodyPr wrap="square">
            <a:spAutoFit/>
          </a:bodyPr>
          <a:lstStyle/>
          <a:p>
            <a:pPr algn="just"/>
            <a:r>
              <a:rPr lang="en-US" b="1" cap="all" dirty="0" smtClean="0">
                <a:solidFill>
                  <a:srgbClr val="FFFF00"/>
                </a:solidFill>
              </a:rPr>
              <a:t>Horner's syndrome </a:t>
            </a:r>
          </a:p>
          <a:p>
            <a:pPr algn="just"/>
            <a:endParaRPr lang="en-US" dirty="0" smtClean="0"/>
          </a:p>
          <a:p>
            <a:pPr algn="just"/>
            <a:r>
              <a:rPr lang="en-US" dirty="0" smtClean="0"/>
              <a:t>constellation of signs caused by lesions in the sympathetic system. </a:t>
            </a:r>
          </a:p>
          <a:p>
            <a:pPr algn="just"/>
            <a:endParaRPr lang="en-US" dirty="0" smtClean="0"/>
          </a:p>
          <a:p>
            <a:pPr algn="just"/>
            <a:r>
              <a:rPr lang="en-US" dirty="0" smtClean="0"/>
              <a:t>Sweating -depressed in the face on the side of the denervation</a:t>
            </a:r>
          </a:p>
          <a:p>
            <a:pPr algn="just"/>
            <a:endParaRPr lang="en-US" dirty="0" smtClean="0"/>
          </a:p>
          <a:p>
            <a:pPr algn="just"/>
            <a:r>
              <a:rPr lang="en-US" dirty="0" smtClean="0"/>
              <a:t>The </a:t>
            </a:r>
            <a:r>
              <a:rPr lang="en-US" dirty="0" smtClean="0"/>
              <a:t>upper eyelid becomes slightly ptotic </a:t>
            </a:r>
          </a:p>
          <a:p>
            <a:pPr algn="just"/>
            <a:endParaRPr lang="en-US" dirty="0" smtClean="0"/>
          </a:p>
          <a:p>
            <a:pPr algn="just"/>
            <a:r>
              <a:rPr lang="en-US" dirty="0" smtClean="0"/>
              <a:t>Lower </a:t>
            </a:r>
            <a:r>
              <a:rPr lang="en-US" dirty="0" smtClean="0"/>
              <a:t>lid is slightly elevated due to denervation of Muller's muscles (the smooth muscles that cause a small amount of lid-opening tone during alertness). </a:t>
            </a:r>
          </a:p>
          <a:p>
            <a:pPr algn="just"/>
            <a:endParaRPr lang="en-US" dirty="0" smtClean="0"/>
          </a:p>
          <a:p>
            <a:pPr algn="just"/>
            <a:r>
              <a:rPr lang="en-US" dirty="0" smtClean="0"/>
              <a:t>Vasodilation -transient over the ipsilateral face- face may be flushed and warm. </a:t>
            </a:r>
          </a:p>
          <a:p>
            <a:pPr algn="just"/>
            <a:endParaRPr lang="en-US" dirty="0" smtClean="0"/>
          </a:p>
          <a:p>
            <a:pPr algn="just"/>
            <a:r>
              <a:rPr lang="en-US" dirty="0" smtClean="0"/>
              <a:t>These in addition to pupilloconstriction, are seen in conjunction with peripheral cervical sympathetic system damage. </a:t>
            </a:r>
          </a:p>
          <a:p>
            <a:pPr algn="just"/>
            <a:endParaRPr lang="en-US" dirty="0" smtClean="0"/>
          </a:p>
          <a:p>
            <a:pPr algn="just"/>
            <a:r>
              <a:rPr lang="en-US" dirty="0" smtClean="0"/>
              <a:t>The final neuron in the cervicocranial sympathetic pathway (superior cervical ganglion) sends axons to the head as plexuses surrounding the internal and external carotid arteries. </a:t>
            </a:r>
          </a:p>
          <a:p>
            <a:pPr algn="just"/>
            <a:endParaRPr lang="en-US" dirty="0" smtClean="0"/>
          </a:p>
          <a:p>
            <a:pPr algn="just"/>
            <a:r>
              <a:rPr lang="en-US" dirty="0" smtClean="0"/>
              <a:t>Lesions involving the internal carotid artery plexus (E.G.in the middle-ear region) cause miosis (a small pupil) and ptosis and loss of sweating only in the forehead region (the area of the face supplied by the internal carotid system).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915400" cy="5355312"/>
          </a:xfrm>
          <a:prstGeom prst="rect">
            <a:avLst/>
          </a:prstGeom>
        </p:spPr>
        <p:txBody>
          <a:bodyPr wrap="square">
            <a:spAutoFit/>
          </a:bodyPr>
          <a:lstStyle/>
          <a:p>
            <a:pPr lvl="0" algn="just"/>
            <a:r>
              <a:rPr lang="en-US" dirty="0" smtClean="0">
                <a:solidFill>
                  <a:srgbClr val="FFFF00"/>
                </a:solidFill>
              </a:rPr>
              <a:t>Ciliary epithelium produces aqueous humor through </a:t>
            </a:r>
            <a:r>
              <a:rPr lang="en-US" dirty="0" smtClean="0">
                <a:solidFill>
                  <a:srgbClr val="FFFF00"/>
                </a:solidFill>
                <a:sym typeface="Symbol"/>
              </a:rPr>
              <a:t></a:t>
            </a:r>
            <a:r>
              <a:rPr lang="en-US" baseline="-25000" dirty="0" smtClean="0">
                <a:solidFill>
                  <a:srgbClr val="FFFF00"/>
                </a:solidFill>
              </a:rPr>
              <a:t>1</a:t>
            </a:r>
            <a:r>
              <a:rPr lang="en-US" dirty="0" smtClean="0">
                <a:solidFill>
                  <a:srgbClr val="FFFF00"/>
                </a:solidFill>
              </a:rPr>
              <a:t> receptors. </a:t>
            </a:r>
          </a:p>
          <a:p>
            <a:pPr lvl="0" algn="just"/>
            <a:endParaRPr lang="en-US" dirty="0" smtClean="0"/>
          </a:p>
          <a:p>
            <a:pPr lvl="0" algn="just"/>
            <a:r>
              <a:rPr lang="en-US" dirty="0" smtClean="0">
                <a:solidFill>
                  <a:srgbClr val="FFFF00"/>
                </a:solidFill>
              </a:rPr>
              <a:t>This fluid keeps the anterior chamber of the eye at the proper pressure to focus light onto the lens and to the retina</a:t>
            </a:r>
            <a:r>
              <a:rPr lang="en-US" dirty="0" smtClean="0"/>
              <a:t>.</a:t>
            </a:r>
          </a:p>
          <a:p>
            <a:pPr lvl="0" algn="just"/>
            <a:endParaRPr lang="en-US" dirty="0" smtClean="0"/>
          </a:p>
          <a:p>
            <a:pPr lvl="0" algn="just"/>
            <a:r>
              <a:rPr lang="en-US" dirty="0" smtClean="0">
                <a:solidFill>
                  <a:srgbClr val="FFFF00"/>
                </a:solidFill>
              </a:rPr>
              <a:t>Sympathetic activity stimulates the alpha receptors on the iris to contract longitudinally to pull the iris towards itself, concentrically opening the sphincter</a:t>
            </a:r>
            <a:r>
              <a:rPr lang="en-US" dirty="0" smtClean="0"/>
              <a:t>. </a:t>
            </a:r>
          </a:p>
          <a:p>
            <a:pPr lvl="0" algn="just"/>
            <a:endParaRPr lang="en-US" dirty="0" smtClean="0"/>
          </a:p>
          <a:p>
            <a:pPr lvl="0" algn="just"/>
            <a:r>
              <a:rPr lang="en-US" dirty="0" smtClean="0"/>
              <a:t>The ciliary muscle and sphincter are stimulated by parasympathetic neurons releasing acetylcholine (ACh), binding muscarinic (M) receptors.  These muscles work by:  </a:t>
            </a:r>
          </a:p>
          <a:p>
            <a:pPr algn="just"/>
            <a:endParaRPr lang="en-US" dirty="0" smtClean="0"/>
          </a:p>
          <a:p>
            <a:pPr marL="342900" indent="-342900" algn="just">
              <a:buAutoNum type="alphaLcParenR"/>
            </a:pPr>
            <a:r>
              <a:rPr lang="en-US" dirty="0" smtClean="0"/>
              <a:t>ciliary muscle pulls on the trabecular meshwork to open the canal of</a:t>
            </a:r>
          </a:p>
          <a:p>
            <a:pPr marL="342900" indent="-342900" algn="just"/>
            <a:r>
              <a:rPr lang="en-US" dirty="0" smtClean="0"/>
              <a:t>     schlemm and drain the fluid. </a:t>
            </a:r>
          </a:p>
          <a:p>
            <a:pPr algn="just"/>
            <a:endParaRPr lang="en-US" dirty="0" smtClean="0"/>
          </a:p>
          <a:p>
            <a:pPr algn="just"/>
            <a:r>
              <a:rPr lang="en-US" dirty="0" smtClean="0"/>
              <a:t>b) ciliary muscle contracts the entire machinery to accommodate lens by</a:t>
            </a:r>
          </a:p>
          <a:p>
            <a:pPr algn="just"/>
            <a:r>
              <a:rPr lang="en-US" dirty="0" smtClean="0"/>
              <a:t>    relaxing its pull on the lens.</a:t>
            </a:r>
          </a:p>
          <a:p>
            <a:pPr algn="just"/>
            <a:endParaRPr lang="en-US" dirty="0" smtClean="0"/>
          </a:p>
          <a:p>
            <a:pPr algn="just"/>
            <a:r>
              <a:rPr lang="en-US" dirty="0" smtClean="0"/>
              <a:t>c)  The sphincter contracts to constrict the pupil.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2" descr="http://www.rnib.org.uk/imagelibraries/eyetests/glaucoma_diagram.jpg"/>
          <p:cNvPicPr>
            <a:picLocks noChangeAspect="1" noChangeArrowheads="1"/>
          </p:cNvPicPr>
          <p:nvPr/>
        </p:nvPicPr>
        <p:blipFill>
          <a:blip r:embed="rId3"/>
          <a:srcRect/>
          <a:stretch>
            <a:fillRect/>
          </a:stretch>
        </p:blipFill>
        <p:spPr bwMode="auto">
          <a:xfrm>
            <a:off x="1199562" y="2590800"/>
            <a:ext cx="6473825" cy="4038600"/>
          </a:xfrm>
          <a:prstGeom prst="rect">
            <a:avLst/>
          </a:prstGeom>
          <a:noFill/>
        </p:spPr>
      </p:pic>
      <p:sp>
        <p:nvSpPr>
          <p:cNvPr id="5" name="Rectangle 4"/>
          <p:cNvSpPr/>
          <p:nvPr/>
        </p:nvSpPr>
        <p:spPr>
          <a:xfrm>
            <a:off x="228600" y="713363"/>
            <a:ext cx="8534400" cy="1785104"/>
          </a:xfrm>
          <a:prstGeom prst="rect">
            <a:avLst/>
          </a:prstGeom>
        </p:spPr>
        <p:txBody>
          <a:bodyPr wrap="square">
            <a:spAutoFit/>
          </a:bodyPr>
          <a:lstStyle/>
          <a:p>
            <a:pPr lvl="0" fontAlgn="base">
              <a:spcBef>
                <a:spcPct val="0"/>
              </a:spcBef>
              <a:spcAft>
                <a:spcPct val="0"/>
              </a:spcAft>
            </a:pPr>
            <a:r>
              <a:rPr lang="en-US" sz="1400" dirty="0" smtClean="0">
                <a:latin typeface="Arial" pitchFamily="34" charset="0"/>
              </a:rPr>
              <a:t>Group of eye conditions which cause optic nerve damage and can affect  vision. </a:t>
            </a:r>
            <a:endParaRPr lang="en-US" sz="1400" dirty="0" smtClean="0">
              <a:latin typeface="Arial" pitchFamily="34" charset="0"/>
            </a:endParaRPr>
          </a:p>
          <a:p>
            <a:pPr lvl="0" fontAlgn="base">
              <a:spcBef>
                <a:spcPct val="0"/>
              </a:spcBef>
              <a:spcAft>
                <a:spcPct val="0"/>
              </a:spcAft>
            </a:pPr>
            <a:r>
              <a:rPr lang="en-US" sz="1400" dirty="0" smtClean="0">
                <a:solidFill>
                  <a:srgbClr val="FFFF00"/>
                </a:solidFill>
                <a:latin typeface="Arial" pitchFamily="34" charset="0"/>
              </a:rPr>
              <a:t>Glaucoma </a:t>
            </a:r>
            <a:r>
              <a:rPr lang="en-US" sz="1400" dirty="0" smtClean="0">
                <a:solidFill>
                  <a:srgbClr val="FFFF00"/>
                </a:solidFill>
                <a:latin typeface="Arial" pitchFamily="34" charset="0"/>
              </a:rPr>
              <a:t>damages </a:t>
            </a:r>
            <a:r>
              <a:rPr lang="en-US" sz="1400" dirty="0" smtClean="0">
                <a:solidFill>
                  <a:srgbClr val="FFFF00"/>
                </a:solidFill>
                <a:latin typeface="Arial" pitchFamily="34" charset="0"/>
              </a:rPr>
              <a:t>the optic </a:t>
            </a:r>
            <a:r>
              <a:rPr lang="en-US" sz="1400" dirty="0" smtClean="0">
                <a:solidFill>
                  <a:srgbClr val="FFFF00"/>
                </a:solidFill>
                <a:latin typeface="Arial" pitchFamily="34" charset="0"/>
              </a:rPr>
              <a:t>nerve at the point where it leaves your eye</a:t>
            </a:r>
            <a:r>
              <a:rPr lang="en-US" sz="3200" dirty="0" smtClean="0">
                <a:latin typeface="Arial" pitchFamily="34" charset="0"/>
              </a:rPr>
              <a:t>. </a:t>
            </a:r>
            <a:r>
              <a:rPr lang="en-US" sz="1400" dirty="0" smtClean="0">
                <a:latin typeface="Arial" pitchFamily="34" charset="0"/>
                <a:cs typeface="Arial" pitchFamily="34" charset="0"/>
              </a:rPr>
              <a:t>So under high stress, </a:t>
            </a:r>
            <a:r>
              <a:rPr lang="en-US" sz="1400" dirty="0" smtClean="0">
                <a:solidFill>
                  <a:srgbClr val="FFFF00"/>
                </a:solidFill>
                <a:latin typeface="Arial" pitchFamily="34" charset="0"/>
                <a:cs typeface="Arial" pitchFamily="34" charset="0"/>
              </a:rPr>
              <a:t>sympathetics release NE.  NE (</a:t>
            </a:r>
            <a:r>
              <a:rPr lang="en-US" sz="1400" dirty="0" smtClean="0">
                <a:solidFill>
                  <a:srgbClr val="FFFF00"/>
                </a:solidFill>
                <a:latin typeface="Arial" pitchFamily="34" charset="0"/>
                <a:cs typeface="Arial" pitchFamily="34" charset="0"/>
                <a:sym typeface="Symbol"/>
              </a:rPr>
              <a:t></a:t>
            </a:r>
            <a:r>
              <a:rPr lang="en-US" sz="1400" dirty="0" smtClean="0">
                <a:solidFill>
                  <a:srgbClr val="FFFF00"/>
                </a:solidFill>
                <a:latin typeface="Arial" pitchFamily="34" charset="0"/>
                <a:cs typeface="Arial" pitchFamily="34" charset="0"/>
              </a:rPr>
              <a:t>, </a:t>
            </a:r>
            <a:r>
              <a:rPr lang="en-US" sz="1400" dirty="0" smtClean="0">
                <a:solidFill>
                  <a:srgbClr val="FFFF00"/>
                </a:solidFill>
                <a:latin typeface="Arial" pitchFamily="34" charset="0"/>
                <a:cs typeface="Arial" pitchFamily="34" charset="0"/>
                <a:sym typeface="Symbol"/>
              </a:rPr>
              <a:t></a:t>
            </a:r>
            <a:r>
              <a:rPr lang="en-US" sz="1400" dirty="0" smtClean="0">
                <a:solidFill>
                  <a:srgbClr val="FFFF00"/>
                </a:solidFill>
                <a:latin typeface="Arial" pitchFamily="34" charset="0"/>
                <a:cs typeface="Arial" pitchFamily="34" charset="0"/>
              </a:rPr>
              <a:t>) increases aqueous humor production, and dilates the pupil</a:t>
            </a:r>
            <a:r>
              <a:rPr lang="en-US" sz="1400" dirty="0" smtClean="0">
                <a:latin typeface="Arial" pitchFamily="34" charset="0"/>
                <a:cs typeface="Arial" pitchFamily="34" charset="0"/>
              </a:rPr>
              <a:t>. Once the stress is gone, the parasympathetics constrict the pupil and drain the anterior chamber.</a:t>
            </a:r>
          </a:p>
          <a:p>
            <a:r>
              <a:rPr lang="en-US" sz="1200" dirty="0" smtClean="0">
                <a:solidFill>
                  <a:srgbClr val="FFFF00"/>
                </a:solidFill>
                <a:latin typeface="Arial" pitchFamily="34" charset="0"/>
                <a:cs typeface="Arial" pitchFamily="34" charset="0"/>
              </a:rPr>
              <a:t> Ciliary epithelium produces aqueous humor through </a:t>
            </a:r>
            <a:r>
              <a:rPr lang="en-US" sz="1200" dirty="0" smtClean="0">
                <a:solidFill>
                  <a:srgbClr val="FFFF00"/>
                </a:solidFill>
                <a:latin typeface="Arial" pitchFamily="34" charset="0"/>
                <a:cs typeface="Arial" pitchFamily="34" charset="0"/>
                <a:sym typeface="Symbol"/>
              </a:rPr>
              <a:t></a:t>
            </a:r>
            <a:r>
              <a:rPr lang="en-US" sz="1200" baseline="-25000" dirty="0" smtClean="0">
                <a:solidFill>
                  <a:srgbClr val="FFFF00"/>
                </a:solidFill>
                <a:latin typeface="Arial" pitchFamily="34" charset="0"/>
                <a:cs typeface="Arial" pitchFamily="34" charset="0"/>
              </a:rPr>
              <a:t>1</a:t>
            </a:r>
            <a:r>
              <a:rPr lang="en-US" sz="1200" dirty="0" smtClean="0">
                <a:solidFill>
                  <a:srgbClr val="FFFF00"/>
                </a:solidFill>
                <a:latin typeface="Arial" pitchFamily="34" charset="0"/>
                <a:cs typeface="Arial" pitchFamily="34" charset="0"/>
              </a:rPr>
              <a:t> receptors</a:t>
            </a:r>
            <a:r>
              <a:rPr lang="en-US" sz="1200" dirty="0" smtClean="0">
                <a:latin typeface="Arial" pitchFamily="34" charset="0"/>
                <a:cs typeface="Arial" pitchFamily="34" charset="0"/>
              </a:rPr>
              <a:t>.  This fluid keeps the anterior chamber of the eye at</a:t>
            </a:r>
            <a:r>
              <a:rPr lang="en-US" sz="2400" dirty="0" smtClean="0">
                <a:latin typeface="Arial" pitchFamily="34" charset="0"/>
                <a:cs typeface="Arial" pitchFamily="34" charset="0"/>
              </a:rPr>
              <a:t> </a:t>
            </a:r>
            <a:r>
              <a:rPr lang="en-US" sz="1200" dirty="0" smtClean="0">
                <a:latin typeface="Arial" pitchFamily="34" charset="0"/>
                <a:cs typeface="Arial" pitchFamily="34" charset="0"/>
              </a:rPr>
              <a:t>the proper pressure to focus light onto the lens and to the retina</a:t>
            </a:r>
            <a:endParaRPr lang="en-US" sz="1200" b="1" dirty="0" smtClean="0">
              <a:latin typeface="Arial" pitchFamily="34" charset="0"/>
            </a:endParaRPr>
          </a:p>
        </p:txBody>
      </p:sp>
      <p:sp>
        <p:nvSpPr>
          <p:cNvPr id="4" name="Rectangle 3"/>
          <p:cNvSpPr/>
          <p:nvPr/>
        </p:nvSpPr>
        <p:spPr>
          <a:xfrm>
            <a:off x="304800" y="381000"/>
            <a:ext cx="1241045" cy="307777"/>
          </a:xfrm>
          <a:prstGeom prst="rect">
            <a:avLst/>
          </a:prstGeom>
        </p:spPr>
        <p:txBody>
          <a:bodyPr wrap="square">
            <a:spAutoFit/>
          </a:bodyPr>
          <a:lstStyle/>
          <a:p>
            <a:r>
              <a:rPr lang="en-US" sz="1400" b="1" cap="all" dirty="0" smtClean="0">
                <a:solidFill>
                  <a:srgbClr val="FFFF00"/>
                </a:solidFill>
                <a:latin typeface="Arial" pitchFamily="34" charset="0"/>
              </a:rPr>
              <a:t>Glaucoma</a:t>
            </a:r>
            <a:endParaRPr lang="en-US" dirty="0">
              <a:solidFill>
                <a:srgbClr val="FFFF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458200" cy="3801041"/>
          </a:xfrm>
          <a:prstGeom prst="rect">
            <a:avLst/>
          </a:prstGeom>
        </p:spPr>
        <p:txBody>
          <a:bodyPr wrap="square">
            <a:spAutoFit/>
          </a:bodyPr>
          <a:lstStyle/>
          <a:p>
            <a:r>
              <a:rPr lang="en-US" b="1" dirty="0" smtClean="0">
                <a:solidFill>
                  <a:srgbClr val="FFFF00"/>
                </a:solidFill>
              </a:rPr>
              <a:t>How ‘eye pressure’ can rise </a:t>
            </a:r>
          </a:p>
          <a:p>
            <a:endParaRPr lang="en-US" dirty="0" smtClean="0"/>
          </a:p>
          <a:p>
            <a:r>
              <a:rPr lang="en-US" sz="1700" dirty="0" smtClean="0">
                <a:latin typeface="Arial" pitchFamily="34" charset="0"/>
                <a:cs typeface="Arial" pitchFamily="34" charset="0"/>
              </a:rPr>
              <a:t>A layer of cells behind the iris (the coloured part of the eye) produce a watery fluid called aqueous. </a:t>
            </a:r>
          </a:p>
          <a:p>
            <a:r>
              <a:rPr lang="en-US" sz="1700" dirty="0" smtClean="0">
                <a:latin typeface="Arial" pitchFamily="34" charset="0"/>
                <a:cs typeface="Arial" pitchFamily="34" charset="0"/>
              </a:rPr>
              <a:t>The aqueous fluid passes through the hole in the centre of the iris (called the pupil) into the space in front of the iris (called the anterior chamber) and leaves the eye through tiny drainage channels called the trabecular meshwork. </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These drainage channels are in the space between the front of the eye (the cornea) and the iris, and return the fluid to the blood stream. </a:t>
            </a:r>
          </a:p>
          <a:p>
            <a:r>
              <a:rPr lang="en-US" sz="1700" dirty="0" smtClean="0">
                <a:latin typeface="Arial" pitchFamily="34" charset="0"/>
                <a:cs typeface="Arial" pitchFamily="34" charset="0"/>
              </a:rPr>
              <a:t>Normally, the amount of fluid produced is balanced by the fluid draining out.</a:t>
            </a:r>
          </a:p>
          <a:p>
            <a:r>
              <a:rPr lang="en-US" sz="1700" dirty="0" smtClean="0">
                <a:latin typeface="Arial" pitchFamily="34" charset="0"/>
                <a:cs typeface="Arial" pitchFamily="34" charset="0"/>
              </a:rPr>
              <a:t>If it cannot drain properly, or if too much is produced, then ‘eye pressure; will rise. Aqueous fluid has nothing to do with tears, which is fluid on the surface of the eye. </a:t>
            </a:r>
          </a:p>
          <a:p>
            <a:endParaRPr lang="en-US" dirty="0"/>
          </a:p>
        </p:txBody>
      </p:sp>
      <p:sp>
        <p:nvSpPr>
          <p:cNvPr id="3" name="Rectangle 2"/>
          <p:cNvSpPr/>
          <p:nvPr/>
        </p:nvSpPr>
        <p:spPr>
          <a:xfrm>
            <a:off x="304800" y="3886200"/>
            <a:ext cx="6553200" cy="2862322"/>
          </a:xfrm>
          <a:prstGeom prst="rect">
            <a:avLst/>
          </a:prstGeom>
        </p:spPr>
        <p:txBody>
          <a:bodyPr wrap="square">
            <a:spAutoFit/>
          </a:bodyPr>
          <a:lstStyle/>
          <a:p>
            <a:r>
              <a:rPr lang="en-US" b="1" cap="all" dirty="0" smtClean="0">
                <a:solidFill>
                  <a:srgbClr val="FFFF00"/>
                </a:solidFill>
              </a:rPr>
              <a:t>There are four main types of glaucoma</a:t>
            </a:r>
            <a:r>
              <a:rPr lang="en-US" dirty="0" smtClean="0">
                <a:solidFill>
                  <a:srgbClr val="FFFF00"/>
                </a:solidFill>
              </a:rPr>
              <a:t> </a:t>
            </a:r>
          </a:p>
          <a:p>
            <a:endParaRPr lang="en-US" dirty="0" smtClean="0"/>
          </a:p>
          <a:p>
            <a:r>
              <a:rPr lang="en-US" dirty="0" smtClean="0"/>
              <a:t>Primary open angle glaucoma (POAG) also known as chronic glaucoma </a:t>
            </a:r>
          </a:p>
          <a:p>
            <a:endParaRPr lang="en-US" dirty="0" smtClean="0"/>
          </a:p>
          <a:p>
            <a:r>
              <a:rPr lang="en-US" dirty="0" smtClean="0"/>
              <a:t>Acute angle closure glaucoma </a:t>
            </a:r>
          </a:p>
          <a:p>
            <a:endParaRPr lang="en-US" dirty="0" smtClean="0"/>
          </a:p>
          <a:p>
            <a:r>
              <a:rPr lang="en-US" dirty="0" smtClean="0"/>
              <a:t>Secondary glaucoma </a:t>
            </a:r>
          </a:p>
          <a:p>
            <a:endParaRPr lang="en-US" dirty="0" smtClean="0"/>
          </a:p>
          <a:p>
            <a:r>
              <a:rPr lang="en-US" dirty="0" smtClean="0"/>
              <a:t>Developmental glaucoma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09282"/>
            <a:ext cx="8686800" cy="6724918"/>
          </a:xfrm>
          <a:prstGeom prst="rect">
            <a:avLst/>
          </a:prstGeom>
        </p:spPr>
        <p:txBody>
          <a:bodyPr wrap="square">
            <a:spAutoFit/>
          </a:bodyPr>
          <a:lstStyle/>
          <a:p>
            <a:r>
              <a:rPr lang="en-US" b="1" dirty="0" smtClean="0">
                <a:solidFill>
                  <a:srgbClr val="FFFF00"/>
                </a:solidFill>
              </a:rPr>
              <a:t>Low tension glaucoma </a:t>
            </a:r>
          </a:p>
          <a:p>
            <a:r>
              <a:rPr lang="en-US" sz="1700" dirty="0" smtClean="0">
                <a:latin typeface="Arial" pitchFamily="34" charset="0"/>
                <a:cs typeface="Arial" pitchFamily="34" charset="0"/>
              </a:rPr>
              <a:t>Low tension, or normal tension glaucoma, means that your optic nerve is damaged like it is in other types of glaucoma but your eye pressure is well within normal ranges. If you have low tension glaucoma your eye pressure will need to be reduced to keep your sight safe. </a:t>
            </a:r>
          </a:p>
          <a:p>
            <a:r>
              <a:rPr lang="en-US" sz="1700" dirty="0" smtClean="0">
                <a:latin typeface="Arial" pitchFamily="34" charset="0"/>
                <a:cs typeface="Arial" pitchFamily="34" charset="0"/>
              </a:rPr>
              <a:t>Low tension glaucoma is treated in the same way as glaucoma caused by high eye pressure. Your specialist will determine what level of eye pressure is right for you. </a:t>
            </a:r>
          </a:p>
          <a:p>
            <a:endParaRPr lang="en-US" sz="1700" dirty="0" smtClean="0">
              <a:solidFill>
                <a:srgbClr val="FFFF00"/>
              </a:solidFill>
              <a:latin typeface="Arial" pitchFamily="34" charset="0"/>
              <a:cs typeface="Arial" pitchFamily="34" charset="0"/>
            </a:endParaRPr>
          </a:p>
          <a:p>
            <a:r>
              <a:rPr lang="en-US" b="1" dirty="0" smtClean="0">
                <a:solidFill>
                  <a:srgbClr val="FFFF00"/>
                </a:solidFill>
              </a:rPr>
              <a:t>Secondary glaucoma </a:t>
            </a:r>
          </a:p>
          <a:p>
            <a:r>
              <a:rPr lang="en-US" sz="1700" dirty="0" smtClean="0">
                <a:latin typeface="Arial" pitchFamily="34" charset="0"/>
                <a:cs typeface="Arial" pitchFamily="34" charset="0"/>
              </a:rPr>
              <a:t>An increase in ocular pressure can also occur as a secondary effect of other eye conditions, operations, injuries or medications. This can lead to damage to the vision and when this happens it is called secondary glaucoma. The treatment in each case is always aimed at reducing the pressure as well as treating the cause. If this is the type of glaucoma you have, your specialist will talk to you about the planned treatment. </a:t>
            </a:r>
          </a:p>
          <a:p>
            <a:endParaRPr lang="en-US" sz="1700" dirty="0" smtClean="0">
              <a:latin typeface="Arial" pitchFamily="34" charset="0"/>
              <a:cs typeface="Arial" pitchFamily="34" charset="0"/>
            </a:endParaRPr>
          </a:p>
          <a:p>
            <a:r>
              <a:rPr lang="en-US" b="1" dirty="0" smtClean="0">
                <a:solidFill>
                  <a:srgbClr val="FFFF00"/>
                </a:solidFill>
              </a:rPr>
              <a:t>Developmental glaucoma </a:t>
            </a:r>
          </a:p>
          <a:p>
            <a:r>
              <a:rPr lang="en-US" sz="1700" dirty="0" smtClean="0">
                <a:latin typeface="Arial" pitchFamily="34" charset="0"/>
                <a:cs typeface="Arial" pitchFamily="34" charset="0"/>
              </a:rPr>
              <a:t>Developmental or congenital glaucoma affects young babies and is a very rare condition. It is usually identified in the early years and managed by specialist clinics. </a:t>
            </a:r>
          </a:p>
          <a:p>
            <a:endParaRPr lang="en-US" sz="1700" dirty="0" smtClean="0">
              <a:latin typeface="Arial" pitchFamily="34" charset="0"/>
              <a:cs typeface="Arial" pitchFamily="34" charset="0"/>
            </a:endParaRPr>
          </a:p>
          <a:p>
            <a:r>
              <a:rPr lang="en-US" b="1" dirty="0" smtClean="0">
                <a:solidFill>
                  <a:srgbClr val="FFFF00"/>
                </a:solidFill>
              </a:rPr>
              <a:t>Monitoring glaucoma and hospital visits </a:t>
            </a:r>
          </a:p>
          <a:p>
            <a:r>
              <a:rPr lang="en-US" sz="1700" dirty="0" smtClean="0">
                <a:latin typeface="Arial" pitchFamily="34" charset="0"/>
                <a:cs typeface="Arial" pitchFamily="34" charset="0"/>
              </a:rPr>
              <a:t>If you are diagnosed with glaucoma you may need to visit the hospital frequently to start with. This is because your ophthalmologist will want to make sure you are responding to treatment and that your eye pressure is in the right range for you and it is stable. </a:t>
            </a:r>
          </a:p>
          <a:p>
            <a:r>
              <a:rPr lang="en-US" dirty="0" smtClean="0"/>
              <a:t/>
            </a:r>
            <a:br>
              <a:rPr lang="en-US" dirty="0" smtClean="0"/>
            </a:b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984" y="197346"/>
            <a:ext cx="8305800" cy="6909584"/>
          </a:xfrm>
          <a:prstGeom prst="rect">
            <a:avLst/>
          </a:prstGeom>
        </p:spPr>
        <p:txBody>
          <a:bodyPr wrap="square">
            <a:spAutoFit/>
          </a:bodyPr>
          <a:lstStyle/>
          <a:p>
            <a:pPr>
              <a:buFont typeface="Arial" pitchFamily="34" charset="0"/>
              <a:buChar char="•"/>
            </a:pPr>
            <a:r>
              <a:rPr lang="en-US" b="1" cap="all" dirty="0" smtClean="0">
                <a:solidFill>
                  <a:srgbClr val="FFFF00"/>
                </a:solidFill>
              </a:rPr>
              <a:t>Glaucoma damage may be </a:t>
            </a:r>
            <a:r>
              <a:rPr lang="en-US" b="1" cap="all" dirty="0" smtClean="0">
                <a:solidFill>
                  <a:srgbClr val="FFFF00"/>
                </a:solidFill>
              </a:rPr>
              <a:t>caused BY</a:t>
            </a:r>
            <a:endParaRPr lang="en-US" b="1" cap="all" dirty="0" smtClean="0">
              <a:solidFill>
                <a:srgbClr val="FFFF00"/>
              </a:solidFill>
            </a:endParaRPr>
          </a:p>
          <a:p>
            <a:pPr>
              <a:buFont typeface="Arial" pitchFamily="34" charset="0"/>
              <a:buChar char="•"/>
            </a:pPr>
            <a:endParaRPr lang="en-US" sz="1700" dirty="0" smtClean="0">
              <a:latin typeface="Arial" pitchFamily="34" charset="0"/>
              <a:cs typeface="Arial" pitchFamily="34" charset="0"/>
            </a:endParaRPr>
          </a:p>
          <a:p>
            <a:pPr marL="342900" indent="-342900">
              <a:buFont typeface="Arial" pitchFamily="34" charset="0"/>
              <a:buChar char="•"/>
            </a:pPr>
            <a:r>
              <a:rPr lang="en-US" sz="1700" dirty="0" smtClean="0">
                <a:latin typeface="Arial" pitchFamily="34" charset="0"/>
                <a:cs typeface="Arial" pitchFamily="34" charset="0"/>
              </a:rPr>
              <a:t>Raised eye pressure</a:t>
            </a:r>
          </a:p>
          <a:p>
            <a:pPr marL="342900" indent="-342900">
              <a:buFont typeface="Arial" pitchFamily="34" charset="0"/>
              <a:buChar char="•"/>
            </a:pPr>
            <a:r>
              <a:rPr lang="en-US" sz="1700" dirty="0" smtClean="0">
                <a:latin typeface="Arial" pitchFamily="34" charset="0"/>
                <a:cs typeface="Arial" pitchFamily="34" charset="0"/>
              </a:rPr>
              <a:t> </a:t>
            </a:r>
          </a:p>
          <a:p>
            <a:pPr marL="342900" indent="-342900">
              <a:buFont typeface="Arial" pitchFamily="34" charset="0"/>
              <a:buChar char="•"/>
            </a:pPr>
            <a:r>
              <a:rPr lang="en-US" sz="1700" dirty="0" smtClean="0">
                <a:latin typeface="Arial" pitchFamily="34" charset="0"/>
                <a:cs typeface="Arial" pitchFamily="34" charset="0"/>
              </a:rPr>
              <a:t>Weakness in the optic nerve- eye pressure within normal limits but the damage occurs because there is a weakness in the optic nerve. </a:t>
            </a:r>
          </a:p>
          <a:p>
            <a:pPr marL="342900" indent="-342900">
              <a:buFont typeface="Arial" pitchFamily="34" charset="0"/>
              <a:buChar char="•"/>
            </a:pPr>
            <a:endParaRPr lang="en-US" sz="1700" dirty="0" smtClean="0">
              <a:latin typeface="Arial" pitchFamily="34" charset="0"/>
              <a:cs typeface="Arial" pitchFamily="34" charset="0"/>
            </a:endParaRPr>
          </a:p>
          <a:p>
            <a:pPr marL="342900" indent="-342900">
              <a:buFont typeface="Arial" pitchFamily="34" charset="0"/>
              <a:buChar char="•"/>
            </a:pPr>
            <a:r>
              <a:rPr lang="en-US" sz="1700" dirty="0" smtClean="0">
                <a:latin typeface="Arial" pitchFamily="34" charset="0"/>
                <a:cs typeface="Arial" pitchFamily="34" charset="0"/>
              </a:rPr>
              <a:t>In most cases, high pressure and weakness in the optic nerve are both involved to a varying extent. (Eye pressure is not connected to your blood pressure). </a:t>
            </a:r>
          </a:p>
          <a:p>
            <a:pPr>
              <a:buFont typeface="Arial" pitchFamily="34" charset="0"/>
              <a:buChar char="•"/>
            </a:pPr>
            <a:endParaRPr lang="en-US" sz="1700" dirty="0" smtClean="0">
              <a:latin typeface="Arial" pitchFamily="34" charset="0"/>
              <a:cs typeface="Arial" pitchFamily="34" charset="0"/>
            </a:endParaRPr>
          </a:p>
          <a:p>
            <a:pPr>
              <a:buFont typeface="Arial" pitchFamily="34" charset="0"/>
              <a:buChar char="•"/>
            </a:pPr>
            <a:endParaRPr lang="en-US" sz="1700" dirty="0" smtClean="0">
              <a:latin typeface="Arial" pitchFamily="34" charset="0"/>
              <a:cs typeface="Arial" pitchFamily="34" charset="0"/>
            </a:endParaRPr>
          </a:p>
          <a:p>
            <a:pPr>
              <a:buFont typeface="Arial" pitchFamily="34" charset="0"/>
              <a:buChar char="•"/>
            </a:pPr>
            <a:r>
              <a:rPr lang="en-US" sz="1700" dirty="0" smtClean="0">
                <a:latin typeface="Arial" pitchFamily="34" charset="0"/>
                <a:cs typeface="Arial" pitchFamily="34" charset="0"/>
              </a:rPr>
              <a:t>The eye needs a certain amount of pressure to keep the eyeball in shape so that it works properly.</a:t>
            </a:r>
          </a:p>
          <a:p>
            <a:pPr>
              <a:buFont typeface="Arial" pitchFamily="34" charset="0"/>
              <a:buChar char="•"/>
            </a:pPr>
            <a:endParaRPr lang="en-US" sz="1700" dirty="0" smtClean="0">
              <a:latin typeface="Arial" pitchFamily="34" charset="0"/>
              <a:cs typeface="Arial" pitchFamily="34" charset="0"/>
            </a:endParaRPr>
          </a:p>
          <a:p>
            <a:pPr>
              <a:buFont typeface="Arial" pitchFamily="34" charset="0"/>
              <a:buChar char="•"/>
            </a:pPr>
            <a:r>
              <a:rPr lang="en-US" sz="1700" dirty="0" smtClean="0">
                <a:latin typeface="Arial" pitchFamily="34" charset="0"/>
                <a:cs typeface="Arial" pitchFamily="34" charset="0"/>
              </a:rPr>
              <a:t>However, if the optic nerve comes under too much pressure then it can be damaged. </a:t>
            </a:r>
          </a:p>
          <a:p>
            <a:pPr>
              <a:buFont typeface="Arial" pitchFamily="34" charset="0"/>
              <a:buChar char="•"/>
            </a:pPr>
            <a:endParaRPr lang="en-US" sz="1700" dirty="0" smtClean="0">
              <a:latin typeface="Arial" pitchFamily="34" charset="0"/>
              <a:cs typeface="Arial" pitchFamily="34" charset="0"/>
            </a:endParaRPr>
          </a:p>
          <a:p>
            <a:r>
              <a:rPr lang="en-US" sz="1700" dirty="0" smtClean="0">
                <a:solidFill>
                  <a:srgbClr val="FFFF00"/>
                </a:solidFill>
                <a:latin typeface="Arial" pitchFamily="34" charset="0"/>
                <a:cs typeface="Arial" pitchFamily="34" charset="0"/>
              </a:rPr>
              <a:t>The amount of damage depends </a:t>
            </a:r>
          </a:p>
          <a:p>
            <a:pPr>
              <a:buFont typeface="Arial" pitchFamily="34" charset="0"/>
              <a:buChar char="•"/>
            </a:pPr>
            <a:r>
              <a:rPr lang="en-US" sz="1700" dirty="0" smtClean="0">
                <a:latin typeface="Arial" pitchFamily="34" charset="0"/>
                <a:cs typeface="Arial" pitchFamily="34" charset="0"/>
              </a:rPr>
              <a:t> on how high the pressure is </a:t>
            </a:r>
          </a:p>
          <a:p>
            <a:pPr>
              <a:buFont typeface="Arial" pitchFamily="34" charset="0"/>
              <a:buChar char="•"/>
            </a:pPr>
            <a:r>
              <a:rPr lang="en-US" sz="1700" dirty="0" smtClean="0">
                <a:latin typeface="Arial" pitchFamily="34" charset="0"/>
                <a:cs typeface="Arial" pitchFamily="34" charset="0"/>
              </a:rPr>
              <a:t> how long it lasts</a:t>
            </a:r>
          </a:p>
          <a:p>
            <a:pPr>
              <a:buFont typeface="Arial" pitchFamily="34" charset="0"/>
              <a:buChar char="•"/>
            </a:pPr>
            <a:r>
              <a:rPr lang="en-US" sz="1700" dirty="0" smtClean="0">
                <a:latin typeface="Arial" pitchFamily="34" charset="0"/>
                <a:cs typeface="Arial" pitchFamily="34" charset="0"/>
              </a:rPr>
              <a:t> whether there is a poor blood supply </a:t>
            </a:r>
          </a:p>
          <a:p>
            <a:pPr>
              <a:buFont typeface="Arial" pitchFamily="34" charset="0"/>
              <a:buChar char="•"/>
            </a:pPr>
            <a:r>
              <a:rPr lang="en-US" sz="1700" dirty="0" smtClean="0">
                <a:latin typeface="Arial" pitchFamily="34" charset="0"/>
                <a:cs typeface="Arial" pitchFamily="34" charset="0"/>
              </a:rPr>
              <a:t> other weakness of the optic nerve.</a:t>
            </a:r>
          </a:p>
          <a:p>
            <a:r>
              <a:rPr lang="en-US" sz="1700" dirty="0" smtClean="0">
                <a:latin typeface="Arial" pitchFamily="34" charset="0"/>
                <a:cs typeface="Arial" pitchFamily="34" charset="0"/>
              </a:rPr>
              <a:t> A really high eye pressure can damage the optic nerve immediately. A lower level of pressure can cause damage more slowly, and then the loss of sight would be gradual if it not treated. </a:t>
            </a:r>
          </a:p>
          <a:p>
            <a:pPr>
              <a:buFont typeface="Arial" pitchFamily="34" charset="0"/>
              <a:buChar char="•"/>
            </a:pPr>
            <a:endParaRPr lang="en-US" sz="1700" dirty="0">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799"/>
            <a:ext cx="8763000" cy="6740307"/>
          </a:xfrm>
          <a:prstGeom prst="rect">
            <a:avLst/>
          </a:prstGeom>
        </p:spPr>
        <p:txBody>
          <a:bodyPr wrap="square">
            <a:spAutoFit/>
          </a:bodyPr>
          <a:lstStyle/>
          <a:p>
            <a:r>
              <a:rPr lang="en-US" b="1" dirty="0" smtClean="0">
                <a:solidFill>
                  <a:srgbClr val="FFFF00"/>
                </a:solidFill>
              </a:rPr>
              <a:t>Primary open angle glaucoma (POAG)</a:t>
            </a:r>
          </a:p>
          <a:p>
            <a:endParaRPr lang="en-US" b="1" dirty="0" smtClean="0">
              <a:solidFill>
                <a:srgbClr val="FFFF00"/>
              </a:solidFill>
            </a:endParaRPr>
          </a:p>
          <a:p>
            <a:pPr algn="just"/>
            <a:r>
              <a:rPr lang="en-US" dirty="0" smtClean="0">
                <a:latin typeface="Arial" pitchFamily="34" charset="0"/>
                <a:cs typeface="Arial" pitchFamily="34" charset="0"/>
              </a:rPr>
              <a:t>Primary open angle glaucoma (POAG) or chronic glaucoma is the most common type of glaucoma. As a chronic condition its effects occur slowly over time.</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In POAG, the drainage of the aqueous fluid from your eye doesn't happen as well as it should and this causes the pressure to rise. Your eye may seem perfectly normal and your eyesight will seem to be unchanged - because when the pressure starts to build up it doesn't cause you any pain - but your vision is still being damaged. </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Your peripheral vision, which is the vision you have around the edge of what you are looking directly at, gradually gets worse if you have POAG.</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As your side vision is not as sensitive as your reading vision you may not notice any changes in your sight. The early loss of peripheral vision is usually in the shape of an arc a little above and/or below the centre of your vision when you look "straight ahead". This blank area, if the glaucoma is untreated, spreads both outwards and inwards. </a:t>
            </a:r>
          </a:p>
          <a:p>
            <a:pPr algn="just"/>
            <a:r>
              <a:rPr lang="en-US" dirty="0" smtClean="0">
                <a:latin typeface="Arial" pitchFamily="34" charset="0"/>
                <a:cs typeface="Arial" pitchFamily="34" charset="0"/>
              </a:rPr>
              <a:t>The centre of the visual field is affected last so that eventually it is like looking through a long tube - this is so-called "tunnel vision". If this rise in pressure and glaucoma is left untreated you will gradually lose the ability to see things at the side and above and below where you are looking. </a:t>
            </a:r>
          </a:p>
          <a:p>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74345"/>
            <a:ext cx="8382000" cy="5355312"/>
          </a:xfrm>
          <a:prstGeom prst="rect">
            <a:avLst/>
          </a:prstGeom>
        </p:spPr>
        <p:txBody>
          <a:bodyPr wrap="square">
            <a:spAutoFit/>
          </a:bodyPr>
          <a:lstStyle/>
          <a:p>
            <a:r>
              <a:rPr lang="en-US" b="1" dirty="0" smtClean="0">
                <a:solidFill>
                  <a:srgbClr val="FFFF00"/>
                </a:solidFill>
                <a:latin typeface="Arial" pitchFamily="34" charset="0"/>
                <a:cs typeface="Arial" pitchFamily="34" charset="0"/>
              </a:rPr>
              <a:t>Risk factors </a:t>
            </a:r>
          </a:p>
          <a:p>
            <a:r>
              <a:rPr lang="en-US" dirty="0" smtClean="0">
                <a:latin typeface="Arial" pitchFamily="34" charset="0"/>
                <a:cs typeface="Arial" pitchFamily="34" charset="0"/>
              </a:rPr>
              <a:t>Several things increase your risk of developing POAG: </a:t>
            </a:r>
          </a:p>
          <a:p>
            <a:endParaRPr lang="en-US" dirty="0" smtClean="0">
              <a:latin typeface="Arial" pitchFamily="34" charset="0"/>
              <a:cs typeface="Arial" pitchFamily="34" charset="0"/>
            </a:endParaRPr>
          </a:p>
          <a:p>
            <a:pPr>
              <a:buFont typeface="Arial" pitchFamily="34" charset="0"/>
              <a:buChar char="•"/>
            </a:pPr>
            <a:r>
              <a:rPr lang="en-US" dirty="0" smtClean="0">
                <a:latin typeface="Arial" pitchFamily="34" charset="0"/>
                <a:cs typeface="Arial" pitchFamily="34" charset="0"/>
              </a:rPr>
              <a:t> your age: POAG becomes much more common as we get older. It is uncommon below the age of 40 but this type of glaucoma affects one per cent of people aged over 40. About five per cent of people over the age of 65 have primary open angle glaucoma </a:t>
            </a:r>
          </a:p>
          <a:p>
            <a:endParaRPr lang="en-US" dirty="0" smtClean="0">
              <a:latin typeface="Arial" pitchFamily="34" charset="0"/>
              <a:cs typeface="Arial" pitchFamily="34" charset="0"/>
            </a:endParaRPr>
          </a:p>
          <a:p>
            <a:pPr>
              <a:buFont typeface="Arial" pitchFamily="34" charset="0"/>
              <a:buChar char="•"/>
            </a:pPr>
            <a:r>
              <a:rPr lang="en-US" dirty="0" smtClean="0">
                <a:latin typeface="Arial" pitchFamily="34" charset="0"/>
                <a:cs typeface="Arial" pitchFamily="34" charset="0"/>
              </a:rPr>
              <a:t> your race: if you are of African origin you are more at risk of POAG. It is also more likely to develop at an earlier age and be more severe </a:t>
            </a:r>
          </a:p>
          <a:p>
            <a:endParaRPr lang="en-US" dirty="0" smtClean="0">
              <a:latin typeface="Arial" pitchFamily="34" charset="0"/>
              <a:cs typeface="Arial" pitchFamily="34" charset="0"/>
            </a:endParaRPr>
          </a:p>
          <a:p>
            <a:pPr>
              <a:buFont typeface="Arial" pitchFamily="34" charset="0"/>
              <a:buChar char="•"/>
            </a:pPr>
            <a:r>
              <a:rPr lang="en-US" dirty="0" smtClean="0">
                <a:latin typeface="Arial" pitchFamily="34" charset="0"/>
                <a:cs typeface="Arial" pitchFamily="34" charset="0"/>
              </a:rPr>
              <a:t> family: you are at a higher risk of developing glaucoma if you have a close relative who has chronic glaucoma </a:t>
            </a:r>
          </a:p>
          <a:p>
            <a:endParaRPr lang="en-US" dirty="0" smtClean="0">
              <a:latin typeface="Arial" pitchFamily="34" charset="0"/>
              <a:cs typeface="Arial" pitchFamily="34" charset="0"/>
            </a:endParaRPr>
          </a:p>
          <a:p>
            <a:pPr>
              <a:buFont typeface="Arial" pitchFamily="34" charset="0"/>
              <a:buChar char="•"/>
            </a:pPr>
            <a:r>
              <a:rPr lang="en-US" dirty="0" smtClean="0">
                <a:latin typeface="Arial" pitchFamily="34" charset="0"/>
                <a:cs typeface="Arial" pitchFamily="34" charset="0"/>
              </a:rPr>
              <a:t> short sight: if you are very short sighted you have a higher risk of developing chronic glaucoma </a:t>
            </a:r>
          </a:p>
          <a:p>
            <a:endParaRPr lang="en-US" dirty="0" smtClean="0">
              <a:latin typeface="Arial" pitchFamily="34" charset="0"/>
              <a:cs typeface="Arial" pitchFamily="34" charset="0"/>
            </a:endParaRPr>
          </a:p>
          <a:p>
            <a:pPr>
              <a:buFont typeface="Arial" pitchFamily="34" charset="0"/>
              <a:buChar char="•"/>
            </a:pPr>
            <a:r>
              <a:rPr lang="en-US" dirty="0" smtClean="0">
                <a:latin typeface="Arial" pitchFamily="34" charset="0"/>
                <a:cs typeface="Arial" pitchFamily="34" charset="0"/>
              </a:rPr>
              <a:t> diabetes: if you have diabetes you have an increased risk of developing POAG. </a:t>
            </a:r>
          </a:p>
          <a:p>
            <a:endParaRPr lang="en-US" dirty="0">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534400" cy="6463308"/>
          </a:xfrm>
          <a:prstGeom prst="rect">
            <a:avLst/>
          </a:prstGeom>
        </p:spPr>
        <p:txBody>
          <a:bodyPr wrap="square">
            <a:spAutoFit/>
          </a:bodyPr>
          <a:lstStyle/>
          <a:p>
            <a:r>
              <a:rPr lang="en-US" b="1" dirty="0" smtClean="0">
                <a:solidFill>
                  <a:srgbClr val="FFFF00"/>
                </a:solidFill>
              </a:rPr>
              <a:t>Treating POAG </a:t>
            </a:r>
          </a:p>
          <a:p>
            <a:endParaRPr lang="en-US" dirty="0" smtClean="0"/>
          </a:p>
          <a:p>
            <a:r>
              <a:rPr lang="en-US" dirty="0" smtClean="0">
                <a:latin typeface="Arial" pitchFamily="34" charset="0"/>
                <a:cs typeface="Arial" pitchFamily="34" charset="0"/>
              </a:rPr>
              <a:t>All glaucoma treatments aim to prevent further damage to your sight.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Treatment cannot repair or improve damage that may have already been caused by high pressure before it was found.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main treatment for POAG aims to reduce the pressure in your eye.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Some treatments also aim to improve the blood supply to the optic nerve.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Eye drops act by reducing the amount of fluid produced in the eye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by opening up the drainage channels so that excess liquid can drain away.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the majority of cases, the drops lower eye pressure and keep pressure stable which protects eye against further damage and prevents sight loss.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should be no notice of any difference in vision during the use of the drops </a:t>
            </a:r>
          </a:p>
          <a:p>
            <a:r>
              <a:rPr lang="en-US" dirty="0" smtClean="0">
                <a:latin typeface="Arial" pitchFamily="34" charset="0"/>
                <a:cs typeface="Arial" pitchFamily="34" charset="0"/>
              </a:rPr>
              <a:t>BUT</a:t>
            </a:r>
          </a:p>
          <a:p>
            <a:r>
              <a:rPr lang="en-US" dirty="0" smtClean="0">
                <a:latin typeface="Arial" pitchFamily="34" charset="0"/>
                <a:cs typeface="Arial" pitchFamily="34" charset="0"/>
              </a:rPr>
              <a:t>they will prevent you loss of sight. </a:t>
            </a:r>
            <a:endParaRPr lang="en-US"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19105"/>
            <a:ext cx="8610600" cy="7155805"/>
          </a:xfrm>
          <a:prstGeom prst="rect">
            <a:avLst/>
          </a:prstGeom>
        </p:spPr>
        <p:txBody>
          <a:bodyPr wrap="square">
            <a:spAutoFit/>
          </a:bodyPr>
          <a:lstStyle/>
          <a:p>
            <a:r>
              <a:rPr lang="en-US" sz="1700" dirty="0" smtClean="0">
                <a:solidFill>
                  <a:srgbClr val="FFFF00"/>
                </a:solidFill>
              </a:rPr>
              <a:t>The sympathetic division prepares the body for stressful or emergency situations—fight or flight</a:t>
            </a:r>
            <a:r>
              <a:rPr lang="en-US" sz="1700" dirty="0" smtClean="0"/>
              <a:t>- it increases heart rate and the force of heart contractions and widens (dilates) the airways to make breathing easier. It causes the body to release stored energy.</a:t>
            </a:r>
          </a:p>
          <a:p>
            <a:r>
              <a:rPr lang="en-US" sz="1700" dirty="0" smtClean="0"/>
              <a:t>Muscular strength is increased. This division also causes palms to sweat, pupils to dilate, and hair to stand on end. It slows body processes that are less important in emergencies, such as digestion and urination.</a:t>
            </a:r>
          </a:p>
          <a:p>
            <a:endParaRPr lang="en-US" sz="1700" dirty="0" smtClean="0"/>
          </a:p>
          <a:p>
            <a:r>
              <a:rPr lang="en-US" sz="1700" dirty="0" smtClean="0">
                <a:solidFill>
                  <a:srgbClr val="FFFF00"/>
                </a:solidFill>
              </a:rPr>
              <a:t>The parasympathetic division controls body process during ordinary situations.</a:t>
            </a:r>
          </a:p>
          <a:p>
            <a:r>
              <a:rPr lang="en-US" sz="1700" dirty="0" smtClean="0">
                <a:solidFill>
                  <a:srgbClr val="FFFF00"/>
                </a:solidFill>
              </a:rPr>
              <a:t>It conserves and restores</a:t>
            </a:r>
            <a:r>
              <a:rPr lang="en-US" sz="1700" dirty="0" smtClean="0"/>
              <a:t>. </a:t>
            </a:r>
          </a:p>
          <a:p>
            <a:r>
              <a:rPr lang="en-US" sz="1700" dirty="0" smtClean="0"/>
              <a:t>Slows the heart rate and decreases blood pressure</a:t>
            </a:r>
          </a:p>
          <a:p>
            <a:r>
              <a:rPr lang="en-US" sz="1700" dirty="0" smtClean="0"/>
              <a:t>Stimulates the gastrointestinal tract to process food and eliminate waste</a:t>
            </a:r>
          </a:p>
          <a:p>
            <a:r>
              <a:rPr lang="en-US" sz="1700" dirty="0" smtClean="0"/>
              <a:t>Energy from the processed food is used to restore and build tissues</a:t>
            </a:r>
          </a:p>
          <a:p>
            <a:endParaRPr lang="en-US" sz="1700" dirty="0" smtClean="0"/>
          </a:p>
          <a:p>
            <a:r>
              <a:rPr lang="en-US" sz="1700" dirty="0" smtClean="0"/>
              <a:t>Both the sympathetic and parasympathetic divisions are involved in sexual activity, as are the parts of the nervous system that control voluntary actions and transmit sensation from the skin (somatic nervous system).</a:t>
            </a:r>
          </a:p>
          <a:p>
            <a:r>
              <a:rPr lang="en-US" sz="1700" dirty="0" smtClean="0"/>
              <a:t>Two chemical messengers (neurotransmitters), acetylcholine and norepinephrine, are used to communicate within the autonomic nervous system. Nerve fibers that secrete acetylcholine are called cholinergic fibers. Fibers that secrete norepinephrine are called adrenergic fibers. </a:t>
            </a:r>
          </a:p>
          <a:p>
            <a:r>
              <a:rPr lang="en-US" sz="1700" dirty="0" smtClean="0"/>
              <a:t>Generally, acetylcholine has parasympathetic (inhibiting) effects and  norepinephrine has sympathetic (stimulating) effects.  However, acetylcholine has some sympathetic effects. For example, it sometimes stimulates sweating or makes the hair stand on end.</a:t>
            </a:r>
          </a:p>
          <a:p>
            <a:endParaRPr lang="en-US" sz="1700" dirty="0" smtClean="0"/>
          </a:p>
          <a:p>
            <a:endParaRPr lang="en-US" sz="17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1"/>
            <a:ext cx="8763000" cy="5078313"/>
          </a:xfrm>
          <a:prstGeom prst="rect">
            <a:avLst/>
          </a:prstGeom>
        </p:spPr>
        <p:txBody>
          <a:bodyPr wrap="square">
            <a:spAutoFit/>
          </a:bodyPr>
          <a:lstStyle/>
          <a:p>
            <a:r>
              <a:rPr lang="en-US" b="1" cap="all" dirty="0" smtClean="0">
                <a:solidFill>
                  <a:srgbClr val="FFFF00"/>
                </a:solidFill>
              </a:rPr>
              <a:t>Acute angle closure glaucoma </a:t>
            </a:r>
          </a:p>
          <a:p>
            <a:endParaRPr lang="en-US" b="1" cap="all" dirty="0" smtClean="0">
              <a:solidFill>
                <a:srgbClr val="FFFF00"/>
              </a:solidFill>
            </a:endParaRPr>
          </a:p>
          <a:p>
            <a:r>
              <a:rPr lang="en-US" dirty="0" smtClean="0">
                <a:latin typeface="Arial" pitchFamily="34" charset="0"/>
                <a:cs typeface="Arial" pitchFamily="34" charset="0"/>
              </a:rPr>
              <a:t>Acute glaucoma is much less common than POAG.</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Acute angle closure glaucoma happens when there is a sudden and more complete blockage to the flow of aqueous fluid from the eye.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nearly always very painful and causes permanent damage to sight if not treated promptly.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acute angle closure glaucoma, the pressure in the eye rises rapidly.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because the outer edge of the iris and the front of the eye (cornea) come into contact, which stops the aqueous fluid from draining away through the trabecular meshwork as normal.</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can happen in one or both eyes but it is rare for both eyes to have an attack at the same time. </a:t>
            </a:r>
            <a:endParaRPr lang="en-US" dirty="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76285"/>
            <a:ext cx="8534400" cy="5355312"/>
          </a:xfrm>
          <a:prstGeom prst="rect">
            <a:avLst/>
          </a:prstGeom>
        </p:spPr>
        <p:txBody>
          <a:bodyPr wrap="square">
            <a:spAutoFit/>
          </a:bodyPr>
          <a:lstStyle/>
          <a:p>
            <a:r>
              <a:rPr lang="en-US" b="1" cap="all" dirty="0" smtClean="0">
                <a:solidFill>
                  <a:srgbClr val="FFFF00"/>
                </a:solidFill>
              </a:rPr>
              <a:t>Symptoms of acute glaucoma </a:t>
            </a:r>
          </a:p>
          <a:p>
            <a:endParaRPr lang="en-US" dirty="0" smtClean="0"/>
          </a:p>
          <a:p>
            <a:r>
              <a:rPr lang="en-US" dirty="0" smtClean="0">
                <a:latin typeface="Arial" pitchFamily="34" charset="0"/>
                <a:cs typeface="Arial" pitchFamily="34" charset="0"/>
              </a:rPr>
              <a:t>Early stages- misty rainbow may be seen -coloured rings around white lights.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for most people </a:t>
            </a:r>
            <a:r>
              <a:rPr lang="en-US" dirty="0" smtClean="0">
                <a:solidFill>
                  <a:srgbClr val="FFFF00"/>
                </a:solidFill>
                <a:latin typeface="Arial" pitchFamily="34" charset="0"/>
                <a:cs typeface="Arial" pitchFamily="34" charset="0"/>
              </a:rPr>
              <a:t>sudden increase in eye pressure is very painful</a:t>
            </a:r>
            <a:r>
              <a:rPr lang="en-US" dirty="0" smtClean="0">
                <a:latin typeface="Arial" pitchFamily="34" charset="0"/>
                <a:cs typeface="Arial" pitchFamily="34" charset="0"/>
              </a:rPr>
              <a:t>. The affected eye becomes </a:t>
            </a:r>
            <a:r>
              <a:rPr lang="en-US" dirty="0" smtClean="0">
                <a:solidFill>
                  <a:srgbClr val="FFFF00"/>
                </a:solidFill>
                <a:latin typeface="Arial" pitchFamily="34" charset="0"/>
                <a:cs typeface="Arial" pitchFamily="34" charset="0"/>
              </a:rPr>
              <a:t>red, </a:t>
            </a:r>
            <a:r>
              <a:rPr lang="en-US" dirty="0" smtClean="0">
                <a:latin typeface="Arial" pitchFamily="34" charset="0"/>
                <a:cs typeface="Arial" pitchFamily="34" charset="0"/>
              </a:rPr>
              <a:t>the sight deteriorates and you may even black out. You may also feel nauseous and be sick. </a:t>
            </a:r>
            <a:r>
              <a:rPr lang="en-US" dirty="0" smtClean="0">
                <a:solidFill>
                  <a:srgbClr val="FFFF00"/>
                </a:solidFill>
                <a:latin typeface="Arial" pitchFamily="34" charset="0"/>
                <a:cs typeface="Arial" pitchFamily="34" charset="0"/>
              </a:rPr>
              <a:t>Acute glaucoma is an emergency and needs to be treated quickly if sight is to be saved.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Some people can experience a series of mild attacks, often in the evening. </a:t>
            </a:r>
          </a:p>
          <a:p>
            <a:r>
              <a:rPr lang="en-US" dirty="0" smtClean="0">
                <a:latin typeface="Arial" pitchFamily="34" charset="0"/>
                <a:cs typeface="Arial" pitchFamily="34" charset="0"/>
              </a:rPr>
              <a:t>Vision may seem "misty" with coloured rings seen around white lights and there may be some discomfort in the eye. If you think that you're having mild attacks you should have your eyes tested as soon as possible and let the optometrist know that you're having these symptoms.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some people, the angle between the cornea and the iris is narrow, meaning there could be more risk of developing closed angle glaucoma. Your optometrist may notice this during your eye test and may refer you to the hospital for further tests and treatment even if you have no symptoms of acute glaucoma</a:t>
            </a:r>
            <a:r>
              <a:rPr lang="en-US" dirty="0" smtClean="0"/>
              <a:t>.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915400" cy="5632311"/>
          </a:xfrm>
          <a:prstGeom prst="rect">
            <a:avLst/>
          </a:prstGeom>
        </p:spPr>
        <p:txBody>
          <a:bodyPr wrap="square">
            <a:spAutoFit/>
          </a:bodyPr>
          <a:lstStyle/>
          <a:p>
            <a:r>
              <a:rPr lang="en-US" b="1" dirty="0" smtClean="0">
                <a:solidFill>
                  <a:srgbClr val="FFFF00"/>
                </a:solidFill>
              </a:rPr>
              <a:t>Treating acute glaucoma </a:t>
            </a:r>
          </a:p>
          <a:p>
            <a:pPr algn="just"/>
            <a:r>
              <a:rPr lang="en-US" dirty="0" smtClean="0">
                <a:latin typeface="Arial" pitchFamily="34" charset="0"/>
                <a:cs typeface="Arial" pitchFamily="34" charset="0"/>
              </a:rPr>
              <a:t>If you are diagnosed and treated promptly, there may be almost complete and permanent recovery of vision. Delay in treatment may cause a permanent loss of sight in the affected eye. If you have an acute attack you need to go into hospital immediately so that the pain and the pressure in the eye can be relieved. You will be given medication, which makes your eye produce less aqueous fluid and also improves its drainage to help relieve the pain. </a:t>
            </a:r>
          </a:p>
          <a:p>
            <a:pPr algn="just"/>
            <a:r>
              <a:rPr lang="en-US" dirty="0" smtClean="0">
                <a:latin typeface="Arial" pitchFamily="34" charset="0"/>
                <a:cs typeface="Arial" pitchFamily="34" charset="0"/>
              </a:rPr>
              <a:t>An acute attack, if treated early, can usually be brought under control in a few hours. Your eye will become more comfortable and sight starts to return. Your surgeon will probably suggest a procedure to make a small hole in the outer border of your iris to allow the fluid to drain away. This is usually done by laser iridotomy (see above) or by a small operation. </a:t>
            </a:r>
          </a:p>
          <a:p>
            <a:pPr algn="just"/>
            <a:r>
              <a:rPr lang="en-US" dirty="0" smtClean="0">
                <a:latin typeface="Arial" pitchFamily="34" charset="0"/>
                <a:cs typeface="Arial" pitchFamily="34" charset="0"/>
              </a:rPr>
              <a:t>Usually the surgeon also advises you to have the laser iridotomy on your other eye because there is a high risk that it will develop the same problem. This treatment is not painful. Depending on circumstances and the response to treatment, you probably won't need to stay in hospital. </a:t>
            </a:r>
          </a:p>
          <a:p>
            <a:pPr algn="just"/>
            <a:r>
              <a:rPr lang="en-US" dirty="0" smtClean="0">
                <a:latin typeface="Arial" pitchFamily="34" charset="0"/>
                <a:cs typeface="Arial" pitchFamily="34" charset="0"/>
              </a:rPr>
              <a:t>Occasionally, the eye pressure remains a little raised and treatment is required as for chronic glaucoma (for more information, see the section on POAG, above). Even though treatment brings the pressure down to near normal, you may also need to continue using eye drops to keep the glaucoma under control. </a:t>
            </a:r>
            <a:endParaRPr lang="en-US" dirty="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86800" cy="4801314"/>
          </a:xfrm>
          <a:prstGeom prst="rect">
            <a:avLst/>
          </a:prstGeom>
        </p:spPr>
        <p:txBody>
          <a:bodyPr wrap="square">
            <a:spAutoFit/>
          </a:bodyPr>
          <a:lstStyle/>
          <a:p>
            <a:pPr algn="just"/>
            <a:r>
              <a:rPr lang="en-US" b="1" dirty="0" smtClean="0">
                <a:solidFill>
                  <a:srgbClr val="FFFF00"/>
                </a:solidFill>
              </a:rPr>
              <a:t>Ocular hypertension </a:t>
            </a:r>
          </a:p>
          <a:p>
            <a:pPr algn="just"/>
            <a:r>
              <a:rPr lang="en-US" dirty="0" smtClean="0">
                <a:latin typeface="Arial" pitchFamily="34" charset="0"/>
                <a:cs typeface="Arial" pitchFamily="34" charset="0"/>
              </a:rPr>
              <a:t>Ocular hypertension means high eye pressure. We all have eye pressure as it keeps the eye healthy and helps to maintain the shape of the eye. Most people's eye pressure is between 16-21mmHg. Sometimes eye pressure can be a bit below or above this range, which may be completely normal for your eye and not need any treatment. Eye pressure can go up and down slightly quite naturally but it does not go up with your blood pressure. Therefore, stress does not cause high eye pressure or glaucoma. </a:t>
            </a:r>
          </a:p>
          <a:p>
            <a:pPr algn="just"/>
            <a:r>
              <a:rPr lang="en-US" dirty="0" smtClean="0">
                <a:latin typeface="Arial" pitchFamily="34" charset="0"/>
                <a:cs typeface="Arial" pitchFamily="34" charset="0"/>
              </a:rPr>
              <a:t>If your eye pressure is above 22mmHg, you will generally be told that you have ocular hypertension. This is not the same as having glaucoma. A diagnosis of glaucoma means that the pressure in the eye has caused some damage to the optic nerve but a diagnosis of ocular hypertension may mean your pressure is high but there isn't any damage to your optic nerve. Not everyone with ocular hypertension will develop glaucoma or need treatment but some will. Ocular hypertension is treated with drops in the same way as chronic glaucoma (POAG) and your eye health should be monitored regularly at a hospital. </a:t>
            </a:r>
          </a:p>
          <a:p>
            <a:pPr algn="just"/>
            <a:endParaRPr lang="en-US"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839200" cy="2185214"/>
          </a:xfrm>
          <a:prstGeom prst="rect">
            <a:avLst/>
          </a:prstGeom>
        </p:spPr>
        <p:txBody>
          <a:bodyPr wrap="square">
            <a:spAutoFit/>
          </a:bodyPr>
          <a:lstStyle/>
          <a:p>
            <a:r>
              <a:rPr lang="en-US" sz="1700" dirty="0" smtClean="0">
                <a:latin typeface="Arial" pitchFamily="34" charset="0"/>
                <a:cs typeface="Arial" pitchFamily="34" charset="0"/>
              </a:rPr>
              <a:t>A </a:t>
            </a:r>
            <a:r>
              <a:rPr lang="en-US" sz="1700" dirty="0" smtClean="0">
                <a:latin typeface="Arial" pitchFamily="34" charset="0"/>
                <a:cs typeface="Arial" pitchFamily="34" charset="0"/>
                <a:hlinkClick r:id="rId3"/>
              </a:rPr>
              <a:t>pheochromocytoma</a:t>
            </a:r>
            <a:r>
              <a:rPr lang="en-US" sz="1700" dirty="0" smtClean="0">
                <a:latin typeface="Arial" pitchFamily="34" charset="0"/>
                <a:cs typeface="Arial" pitchFamily="34" charset="0"/>
              </a:rPr>
              <a:t> is a rare, catecholamine-secreting tumor derived from chromaffin cells. When such tumors arise outside of the adrenal gland, they are termed extra-adrenal pheochromocytomas, or paragangliomas. </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Because of excessive catecholamine secretion, pheochromocytomas may precipitate life-threatening hypertension or cardiac arrhythmias. </a:t>
            </a:r>
          </a:p>
          <a:p>
            <a:r>
              <a:rPr lang="en-US" sz="1700" dirty="0" smtClean="0">
                <a:latin typeface="Arial" pitchFamily="34" charset="0"/>
                <a:cs typeface="Arial" pitchFamily="34" charset="0"/>
              </a:rPr>
              <a:t>If the diagnosis of a pheochromocytoma is overlooked, the consequences can be disastrous, even fatal. However, if a pheochromocytoma is found, it is potentially curable</a:t>
            </a:r>
            <a:endParaRPr lang="en-US" sz="1700" dirty="0">
              <a:latin typeface="Arial" pitchFamily="34" charset="0"/>
              <a:cs typeface="Arial" pitchFamily="34" charset="0"/>
            </a:endParaRPr>
          </a:p>
        </p:txBody>
      </p:sp>
      <p:sp>
        <p:nvSpPr>
          <p:cNvPr id="3" name="Rectangle 2"/>
          <p:cNvSpPr/>
          <p:nvPr/>
        </p:nvSpPr>
        <p:spPr>
          <a:xfrm>
            <a:off x="162611" y="2219227"/>
            <a:ext cx="8001000" cy="353943"/>
          </a:xfrm>
          <a:prstGeom prst="rect">
            <a:avLst/>
          </a:prstGeom>
        </p:spPr>
        <p:txBody>
          <a:bodyPr wrap="square">
            <a:spAutoFit/>
          </a:bodyPr>
          <a:lstStyle/>
          <a:p>
            <a:r>
              <a:rPr lang="en-US" sz="1700" dirty="0" smtClean="0">
                <a:latin typeface="Arial" pitchFamily="34" charset="0"/>
                <a:cs typeface="Arial" pitchFamily="34" charset="0"/>
              </a:rPr>
              <a:t>Approximately 10% of pheochromocytomas are malignant</a:t>
            </a:r>
            <a:endParaRPr lang="en-US" sz="1700" dirty="0">
              <a:latin typeface="Arial" pitchFamily="34" charset="0"/>
              <a:cs typeface="Arial" pitchFamily="34" charset="0"/>
            </a:endParaRPr>
          </a:p>
        </p:txBody>
      </p:sp>
      <p:sp>
        <p:nvSpPr>
          <p:cNvPr id="4" name="Rectangle 3"/>
          <p:cNvSpPr/>
          <p:nvPr/>
        </p:nvSpPr>
        <p:spPr>
          <a:xfrm>
            <a:off x="190892" y="2554121"/>
            <a:ext cx="8763000" cy="4016484"/>
          </a:xfrm>
          <a:prstGeom prst="rect">
            <a:avLst/>
          </a:prstGeom>
        </p:spPr>
        <p:txBody>
          <a:bodyPr wrap="square">
            <a:spAutoFit/>
          </a:bodyPr>
          <a:lstStyle/>
          <a:p>
            <a:r>
              <a:rPr lang="en-US" sz="1700" dirty="0" smtClean="0">
                <a:latin typeface="Arial" pitchFamily="34" charset="0"/>
                <a:cs typeface="Arial" pitchFamily="34" charset="0"/>
              </a:rPr>
              <a:t>The clinical manifestations of a pheochromocytoma result from excessive catecholamine secretion by the tumor. </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Catecholamines typically secreted, either intermittently or continuously, include norepinephrine and epinephrine; rarely, dopamine is secreted.</a:t>
            </a:r>
          </a:p>
          <a:p>
            <a:endParaRPr lang="en-US" sz="1700" dirty="0" smtClean="0">
              <a:latin typeface="Arial" pitchFamily="34" charset="0"/>
              <a:cs typeface="Arial" pitchFamily="34" charset="0"/>
            </a:endParaRPr>
          </a:p>
          <a:p>
            <a:r>
              <a:rPr lang="en-US" sz="1700" dirty="0" smtClean="0">
                <a:solidFill>
                  <a:srgbClr val="FFFF00"/>
                </a:solidFill>
                <a:latin typeface="Arial" pitchFamily="34" charset="0"/>
                <a:cs typeface="Arial" pitchFamily="34" charset="0"/>
              </a:rPr>
              <a:t>Stimulation of alpha-adrenergic receptors results in elevated blood pressure, increased cardiac contractility, glycogenolysis, gluconeogenesis, and intestinal relaxation.</a:t>
            </a:r>
          </a:p>
          <a:p>
            <a:endParaRPr lang="en-US" sz="1700" dirty="0" smtClean="0">
              <a:latin typeface="Arial" pitchFamily="34" charset="0"/>
              <a:cs typeface="Arial" pitchFamily="34" charset="0"/>
            </a:endParaRPr>
          </a:p>
          <a:p>
            <a:r>
              <a:rPr lang="en-US" sz="1700" dirty="0" smtClean="0">
                <a:solidFill>
                  <a:srgbClr val="FFFF00"/>
                </a:solidFill>
                <a:latin typeface="Arial" pitchFamily="34" charset="0"/>
                <a:cs typeface="Arial" pitchFamily="34" charset="0"/>
              </a:rPr>
              <a:t> Stimulation of beta-adrenergic receptors results in an increase in heart rate and contractility</a:t>
            </a:r>
            <a:r>
              <a:rPr lang="en-US" sz="1700" dirty="0" smtClean="0">
                <a:latin typeface="Arial" pitchFamily="34" charset="0"/>
                <a:cs typeface="Arial" pitchFamily="34" charset="0"/>
              </a:rPr>
              <a:t>.</a:t>
            </a:r>
            <a:r>
              <a:rPr lang="en-US" sz="1700" baseline="30000" dirty="0" smtClean="0">
                <a:latin typeface="Arial" pitchFamily="34" charset="0"/>
                <a:cs typeface="Arial" pitchFamily="34" charset="0"/>
              </a:rPr>
              <a:t> </a:t>
            </a:r>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Catecholamine secretion in pheochromocytomas is not regulated in the same manner as in healthy adrenal tissue as pheochromocytomas are not innervated, and catecholamine release is not precipitated by neural stimulation. The trigger for catecholamine release is unclear.</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991600" cy="1400383"/>
          </a:xfrm>
          <a:prstGeom prst="rect">
            <a:avLst/>
          </a:prstGeom>
        </p:spPr>
        <p:txBody>
          <a:bodyPr wrap="square">
            <a:spAutoFit/>
          </a:bodyPr>
          <a:lstStyle/>
          <a:p>
            <a:r>
              <a:rPr lang="en-US" sz="1700" dirty="0" smtClean="0">
                <a:latin typeface="Arial" pitchFamily="34" charset="0"/>
                <a:cs typeface="Arial" pitchFamily="34" charset="0"/>
              </a:rPr>
              <a:t>The term </a:t>
            </a:r>
            <a:r>
              <a:rPr lang="en-US" sz="1700" cap="all" dirty="0" smtClean="0">
                <a:solidFill>
                  <a:srgbClr val="FFFF00"/>
                </a:solidFill>
                <a:latin typeface="Arial" pitchFamily="34" charset="0"/>
                <a:cs typeface="Arial" pitchFamily="34" charset="0"/>
              </a:rPr>
              <a:t>pheochromocytoma </a:t>
            </a:r>
            <a:r>
              <a:rPr lang="en-US" sz="1700" dirty="0" smtClean="0">
                <a:latin typeface="Arial" pitchFamily="34" charset="0"/>
                <a:cs typeface="Arial" pitchFamily="34" charset="0"/>
              </a:rPr>
              <a:t>(in Greek, </a:t>
            </a:r>
            <a:r>
              <a:rPr lang="en-US" sz="1700" i="1" dirty="0" smtClean="0">
                <a:latin typeface="Arial" pitchFamily="34" charset="0"/>
                <a:cs typeface="Arial" pitchFamily="34" charset="0"/>
              </a:rPr>
              <a:t>phios</a:t>
            </a:r>
            <a:r>
              <a:rPr lang="en-US" sz="1700" dirty="0" smtClean="0">
                <a:latin typeface="Arial" pitchFamily="34" charset="0"/>
                <a:cs typeface="Arial" pitchFamily="34" charset="0"/>
              </a:rPr>
              <a:t> means dusky, </a:t>
            </a:r>
            <a:r>
              <a:rPr lang="en-US" sz="1700" i="1" dirty="0" smtClean="0">
                <a:latin typeface="Arial" pitchFamily="34" charset="0"/>
                <a:cs typeface="Arial" pitchFamily="34" charset="0"/>
              </a:rPr>
              <a:t>chroma</a:t>
            </a:r>
            <a:r>
              <a:rPr lang="en-US" sz="1700" dirty="0" smtClean="0">
                <a:latin typeface="Arial" pitchFamily="34" charset="0"/>
                <a:cs typeface="Arial" pitchFamily="34" charset="0"/>
              </a:rPr>
              <a:t> means color, and </a:t>
            </a:r>
            <a:r>
              <a:rPr lang="en-US" sz="1700" i="1" dirty="0" smtClean="0">
                <a:latin typeface="Arial" pitchFamily="34" charset="0"/>
                <a:cs typeface="Arial" pitchFamily="34" charset="0"/>
              </a:rPr>
              <a:t>cytoma</a:t>
            </a:r>
            <a:r>
              <a:rPr lang="en-US" sz="1700" dirty="0" smtClean="0">
                <a:latin typeface="Arial" pitchFamily="34" charset="0"/>
                <a:cs typeface="Arial" pitchFamily="34" charset="0"/>
              </a:rPr>
              <a:t> means tumor) refers to the color the tumor cells acquire when stained with chromium salts. Roux performed the first surgical resection of a pheochromocytoma in Lausanne, Switzerland in 1926. Later the same year, Charles Mayo performed the first surgical resection in the United States</a:t>
            </a:r>
            <a:endParaRPr lang="en-US" sz="1700" dirty="0">
              <a:latin typeface="Arial" pitchFamily="34" charset="0"/>
              <a:cs typeface="Arial" pitchFamily="34" charset="0"/>
            </a:endParaRPr>
          </a:p>
        </p:txBody>
      </p:sp>
      <p:sp>
        <p:nvSpPr>
          <p:cNvPr id="3" name="Rectangle 2"/>
          <p:cNvSpPr/>
          <p:nvPr/>
        </p:nvSpPr>
        <p:spPr>
          <a:xfrm>
            <a:off x="304800" y="1676400"/>
            <a:ext cx="8839200" cy="1754326"/>
          </a:xfrm>
          <a:prstGeom prst="rect">
            <a:avLst/>
          </a:prstGeom>
        </p:spPr>
        <p:txBody>
          <a:bodyPr wrap="square">
            <a:spAutoFit/>
          </a:bodyPr>
          <a:lstStyle/>
          <a:p>
            <a:r>
              <a:rPr lang="en-US" dirty="0" smtClean="0"/>
              <a:t>Over 90% of pheochromocytomas are located within the adrenal glands, and 98% are within the abdomen. Extra-adrenal pheochromocytomas develop in the paraganglion chromaffin tissue of the sympathetic nervous system. They may occur anywhere from the base of the brain to the urinary bladder. Common locations for extra-adrenal pheochromocytomas include the organ of Zuckerkandl (close to origin of the inferior mesenteric artery), bladder wall, heart, mediastinum, and carotid and glomus jugulare bodies.</a:t>
            </a:r>
            <a:endParaRPr lang="en-US" dirty="0"/>
          </a:p>
        </p:txBody>
      </p:sp>
      <p:sp>
        <p:nvSpPr>
          <p:cNvPr id="4" name="Rectangle 3"/>
          <p:cNvSpPr/>
          <p:nvPr/>
        </p:nvSpPr>
        <p:spPr>
          <a:xfrm>
            <a:off x="304800" y="3810000"/>
            <a:ext cx="8458200" cy="615553"/>
          </a:xfrm>
          <a:prstGeom prst="rect">
            <a:avLst/>
          </a:prstGeom>
        </p:spPr>
        <p:txBody>
          <a:bodyPr wrap="square">
            <a:spAutoFit/>
          </a:bodyPr>
          <a:lstStyle/>
          <a:p>
            <a:r>
              <a:rPr lang="en-US" sz="1700" dirty="0" smtClean="0">
                <a:latin typeface="Arial" pitchFamily="34" charset="0"/>
                <a:cs typeface="Arial" pitchFamily="34" charset="0"/>
              </a:rPr>
              <a:t>Pheochromocytomas are rare, reportedly occurring in 0.05-0.2% of hypertensive individuals. </a:t>
            </a:r>
            <a:endParaRPr lang="en-US" sz="1700" dirty="0">
              <a:latin typeface="Arial" pitchFamily="34" charset="0"/>
              <a:cs typeface="Arial" pitchFamily="34" charset="0"/>
            </a:endParaRPr>
          </a:p>
        </p:txBody>
      </p:sp>
      <p:sp>
        <p:nvSpPr>
          <p:cNvPr id="5" name="Rectangle 4"/>
          <p:cNvSpPr/>
          <p:nvPr/>
        </p:nvSpPr>
        <p:spPr>
          <a:xfrm>
            <a:off x="304800" y="4572000"/>
            <a:ext cx="8610600" cy="1923604"/>
          </a:xfrm>
          <a:prstGeom prst="rect">
            <a:avLst/>
          </a:prstGeom>
        </p:spPr>
        <p:txBody>
          <a:bodyPr wrap="square">
            <a:spAutoFit/>
          </a:bodyPr>
          <a:lstStyle/>
          <a:p>
            <a:pPr>
              <a:defRPr/>
            </a:pPr>
            <a:r>
              <a:rPr lang="en-US" sz="1700" dirty="0" smtClean="0">
                <a:solidFill>
                  <a:srgbClr val="FFFF00"/>
                </a:solidFill>
                <a:latin typeface="Arial" pitchFamily="34" charset="0"/>
                <a:cs typeface="Arial" pitchFamily="34" charset="0"/>
              </a:rPr>
              <a:t>Most pheochromocytomas secrete norepinephrine predominantly, where as secretions from the normal adrenal medulla are composed of roughly 85% epinephrine</a:t>
            </a:r>
            <a:r>
              <a:rPr lang="en-US" sz="1700" dirty="0" smtClean="0">
                <a:latin typeface="Arial" pitchFamily="34" charset="0"/>
                <a:cs typeface="Arial" pitchFamily="34" charset="0"/>
              </a:rPr>
              <a:t>.</a:t>
            </a:r>
          </a:p>
          <a:p>
            <a:pPr>
              <a:defRPr/>
            </a:pPr>
            <a:endParaRPr lang="en-US" sz="1700" dirty="0" smtClean="0">
              <a:latin typeface="Arial" pitchFamily="34" charset="0"/>
              <a:cs typeface="Arial" pitchFamily="34" charset="0"/>
            </a:endParaRPr>
          </a:p>
          <a:p>
            <a:pPr>
              <a:defRPr/>
            </a:pPr>
            <a:r>
              <a:rPr lang="en-US" sz="1700" dirty="0" smtClean="0">
                <a:solidFill>
                  <a:srgbClr val="FFFF00"/>
                </a:solidFill>
                <a:latin typeface="Arial" pitchFamily="34" charset="0"/>
                <a:cs typeface="Arial" pitchFamily="34" charset="0"/>
              </a:rPr>
              <a:t> Familial pheochromocytomas are an exception, because they secrete large amounts of epinephrine</a:t>
            </a:r>
            <a:r>
              <a:rPr lang="en-US" sz="1700" dirty="0" smtClean="0">
                <a:latin typeface="Arial" pitchFamily="34" charset="0"/>
                <a:cs typeface="Arial" pitchFamily="34" charset="0"/>
              </a:rPr>
              <a:t>. Thus, the clinical manifestations of a familial pheochromocytoma differ from those of a sporadic pheochromocytoma. </a:t>
            </a:r>
          </a:p>
          <a:p>
            <a:endParaRPr lang="en-US" sz="1700" dirty="0">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3443" y="2794381"/>
            <a:ext cx="8763000" cy="4016484"/>
          </a:xfrm>
          <a:prstGeom prst="rect">
            <a:avLst/>
          </a:prstGeom>
        </p:spPr>
        <p:txBody>
          <a:bodyPr wrap="square">
            <a:spAutoFit/>
          </a:bodyPr>
          <a:lstStyle/>
          <a:p>
            <a:r>
              <a:rPr lang="en-US" sz="1700" dirty="0" smtClean="0">
                <a:solidFill>
                  <a:srgbClr val="FFFF00"/>
                </a:solidFill>
                <a:latin typeface="Arial" pitchFamily="34" charset="0"/>
                <a:cs typeface="Arial" pitchFamily="34" charset="0"/>
              </a:rPr>
              <a:t>Precipitants of a hypertensive crisis include the following:</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Anesthesia induction</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Opiates</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Dopamine antagonists</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Cold medications</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Radiographic contrast media</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Drugs that inhibit catecholamine reuptake, such as tricyclic antidepressants and cocaine</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Childbirth</a:t>
            </a:r>
            <a:endParaRPr lang="en-US" sz="1700" dirty="0">
              <a:latin typeface="Arial" pitchFamily="34" charset="0"/>
              <a:cs typeface="Arial" pitchFamily="34" charset="0"/>
            </a:endParaRPr>
          </a:p>
        </p:txBody>
      </p:sp>
      <p:sp>
        <p:nvSpPr>
          <p:cNvPr id="4" name="Rectangle 3"/>
          <p:cNvSpPr/>
          <p:nvPr/>
        </p:nvSpPr>
        <p:spPr>
          <a:xfrm>
            <a:off x="304800" y="1887714"/>
            <a:ext cx="8763000" cy="877163"/>
          </a:xfrm>
          <a:prstGeom prst="rect">
            <a:avLst/>
          </a:prstGeom>
        </p:spPr>
        <p:txBody>
          <a:bodyPr wrap="square">
            <a:spAutoFit/>
          </a:bodyPr>
          <a:lstStyle/>
          <a:p>
            <a:r>
              <a:rPr lang="en-US" sz="1700" dirty="0" smtClean="0">
                <a:latin typeface="Arial" pitchFamily="34" charset="0"/>
                <a:cs typeface="Arial" pitchFamily="34" charset="0"/>
              </a:rPr>
              <a:t>The 5-year survival rate for people with nonmalignant pheochromocytomas is greater than 95%. In those with malignant pheochromocytomas, the 5-year survival rate is less than 50%.</a:t>
            </a:r>
            <a:endParaRPr lang="en-US" sz="1700" dirty="0">
              <a:latin typeface="Arial" pitchFamily="34" charset="0"/>
              <a:cs typeface="Arial" pitchFamily="34" charset="0"/>
            </a:endParaRPr>
          </a:p>
        </p:txBody>
      </p:sp>
      <p:sp>
        <p:nvSpPr>
          <p:cNvPr id="5" name="Rectangle 4"/>
          <p:cNvSpPr/>
          <p:nvPr/>
        </p:nvSpPr>
        <p:spPr>
          <a:xfrm>
            <a:off x="304800" y="228600"/>
            <a:ext cx="8610600" cy="1661993"/>
          </a:xfrm>
          <a:prstGeom prst="rect">
            <a:avLst/>
          </a:prstGeom>
        </p:spPr>
        <p:txBody>
          <a:bodyPr wrap="square">
            <a:spAutoFit/>
          </a:bodyPr>
          <a:lstStyle/>
          <a:p>
            <a:r>
              <a:rPr lang="en-US" sz="1700" dirty="0" smtClean="0">
                <a:latin typeface="Arial" pitchFamily="34" charset="0"/>
                <a:cs typeface="Arial" pitchFamily="34" charset="0"/>
              </a:rPr>
              <a:t>A pheochromocytoma-induced hypertensive crisis may precipitate hypertensive encephalopathy, which is characterized by altered mental status, focal neurologic signs and symptoms, or seizures. Other neurologic complications include stroke due to cerebral infarction or an embolic event secondary to a mural thrombus from a dilated cardiomyopathy. Intracerebral hemorrhage also may occur, because of uncontrolled hypertension</a:t>
            </a:r>
            <a:endParaRPr lang="en-US" sz="1700" dirty="0">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0"/>
            <a:ext cx="8763000" cy="3693319"/>
          </a:xfrm>
          <a:prstGeom prst="rect">
            <a:avLst/>
          </a:prstGeom>
        </p:spPr>
        <p:txBody>
          <a:bodyPr wrap="square">
            <a:spAutoFit/>
          </a:bodyPr>
          <a:lstStyle/>
          <a:p>
            <a:r>
              <a:rPr lang="en-US" dirty="0" smtClean="0">
                <a:solidFill>
                  <a:srgbClr val="FFFF00"/>
                </a:solidFill>
                <a:latin typeface="Arial" pitchFamily="34" charset="0"/>
                <a:cs typeface="Arial" pitchFamily="34" charset="0"/>
              </a:rPr>
              <a:t>Symptoms include the following</a:t>
            </a:r>
            <a:r>
              <a:rPr lang="en-US" dirty="0" smtClean="0">
                <a:latin typeface="Arial" pitchFamily="34" charset="0"/>
                <a:cs typeface="Arial" pitchFamily="34" charset="0"/>
              </a:rPr>
              <a:t>:</a:t>
            </a:r>
          </a:p>
          <a:p>
            <a:r>
              <a:rPr lang="en-US" dirty="0" smtClean="0">
                <a:latin typeface="Arial" pitchFamily="34" charset="0"/>
                <a:cs typeface="Arial" pitchFamily="34" charset="0"/>
              </a:rPr>
              <a:t>Headache</a:t>
            </a:r>
          </a:p>
          <a:p>
            <a:r>
              <a:rPr lang="en-US" dirty="0" smtClean="0">
                <a:latin typeface="Arial" pitchFamily="34" charset="0"/>
                <a:cs typeface="Arial" pitchFamily="34" charset="0"/>
              </a:rPr>
              <a:t>Diaphoresis</a:t>
            </a:r>
          </a:p>
          <a:p>
            <a:r>
              <a:rPr lang="en-US" dirty="0" smtClean="0">
                <a:latin typeface="Arial" pitchFamily="34" charset="0"/>
                <a:cs typeface="Arial" pitchFamily="34" charset="0"/>
              </a:rPr>
              <a:t>Palpitations</a:t>
            </a:r>
          </a:p>
          <a:p>
            <a:r>
              <a:rPr lang="en-US" dirty="0" smtClean="0">
                <a:latin typeface="Arial" pitchFamily="34" charset="0"/>
                <a:cs typeface="Arial" pitchFamily="34" charset="0"/>
              </a:rPr>
              <a:t>Tremor</a:t>
            </a:r>
          </a:p>
          <a:p>
            <a:r>
              <a:rPr lang="en-US" dirty="0" smtClean="0">
                <a:latin typeface="Arial" pitchFamily="34" charset="0"/>
                <a:cs typeface="Arial" pitchFamily="34" charset="0"/>
              </a:rPr>
              <a:t>Nausea</a:t>
            </a:r>
          </a:p>
          <a:p>
            <a:r>
              <a:rPr lang="en-US" dirty="0" smtClean="0">
                <a:latin typeface="Arial" pitchFamily="34" charset="0"/>
                <a:cs typeface="Arial" pitchFamily="34" charset="0"/>
              </a:rPr>
              <a:t>Weakness</a:t>
            </a:r>
          </a:p>
          <a:p>
            <a:r>
              <a:rPr lang="en-US" dirty="0" smtClean="0">
                <a:latin typeface="Arial" pitchFamily="34" charset="0"/>
                <a:cs typeface="Arial" pitchFamily="34" charset="0"/>
              </a:rPr>
              <a:t>Anxiety, sense of doom</a:t>
            </a:r>
          </a:p>
          <a:p>
            <a:r>
              <a:rPr lang="en-US" dirty="0" smtClean="0">
                <a:latin typeface="Arial" pitchFamily="34" charset="0"/>
                <a:cs typeface="Arial" pitchFamily="34" charset="0"/>
              </a:rPr>
              <a:t>Epigastric pain</a:t>
            </a:r>
          </a:p>
          <a:p>
            <a:r>
              <a:rPr lang="en-US" dirty="0" smtClean="0">
                <a:latin typeface="Arial" pitchFamily="34" charset="0"/>
                <a:cs typeface="Arial" pitchFamily="34" charset="0"/>
              </a:rPr>
              <a:t>Flank pain</a:t>
            </a:r>
          </a:p>
          <a:p>
            <a:r>
              <a:rPr lang="en-US" dirty="0" smtClean="0">
                <a:latin typeface="Arial" pitchFamily="34" charset="0"/>
                <a:cs typeface="Arial" pitchFamily="34" charset="0"/>
              </a:rPr>
              <a:t>Constipation</a:t>
            </a:r>
          </a:p>
          <a:p>
            <a:r>
              <a:rPr lang="en-US" dirty="0" smtClean="0">
                <a:latin typeface="Arial" pitchFamily="34" charset="0"/>
                <a:cs typeface="Arial" pitchFamily="34" charset="0"/>
              </a:rPr>
              <a:t>Weight loss</a:t>
            </a:r>
          </a:p>
          <a:p>
            <a:endParaRPr lang="en-US" dirty="0">
              <a:latin typeface="Arial" pitchFamily="34" charset="0"/>
              <a:cs typeface="Arial" pitchFamily="34" charset="0"/>
            </a:endParaRPr>
          </a:p>
        </p:txBody>
      </p:sp>
      <p:sp>
        <p:nvSpPr>
          <p:cNvPr id="3" name="Rectangle 2"/>
          <p:cNvSpPr/>
          <p:nvPr/>
        </p:nvSpPr>
        <p:spPr>
          <a:xfrm>
            <a:off x="152400" y="304800"/>
            <a:ext cx="8991600" cy="1200329"/>
          </a:xfrm>
          <a:prstGeom prst="rect">
            <a:avLst/>
          </a:prstGeom>
        </p:spPr>
        <p:txBody>
          <a:bodyPr wrap="square">
            <a:spAutoFit/>
          </a:bodyPr>
          <a:lstStyle/>
          <a:p>
            <a:r>
              <a:rPr lang="en-US" dirty="0" smtClean="0">
                <a:latin typeface="Arial" pitchFamily="34" charset="0"/>
                <a:cs typeface="Arial" pitchFamily="34" charset="0"/>
              </a:rPr>
              <a:t>Pheochromocytomas are known to occur in certain familial syndromes. These include multiple endocrine neoplasia (MEN) 2A and 2B, </a:t>
            </a:r>
            <a:r>
              <a:rPr lang="en-US" dirty="0" smtClean="0">
                <a:latin typeface="Arial" pitchFamily="34" charset="0"/>
                <a:cs typeface="Arial" pitchFamily="34" charset="0"/>
                <a:hlinkClick r:id="rId3"/>
              </a:rPr>
              <a:t>neurofibromatosis</a:t>
            </a:r>
            <a:r>
              <a:rPr lang="en-US" dirty="0" smtClean="0">
                <a:latin typeface="Arial" pitchFamily="34" charset="0"/>
                <a:cs typeface="Arial" pitchFamily="34" charset="0"/>
              </a:rPr>
              <a:t> (von Recklinghausen disease), and von Hippel-Lindau (VHL) disease. The MEN 2A and 2B syndromes, which are autosomally inherited</a:t>
            </a:r>
            <a:endParaRPr lang="en-US" dirty="0">
              <a:latin typeface="Arial" pitchFamily="34" charset="0"/>
              <a:cs typeface="Arial" pitchFamily="34" charset="0"/>
            </a:endParaRPr>
          </a:p>
        </p:txBody>
      </p:sp>
      <p:sp>
        <p:nvSpPr>
          <p:cNvPr id="4" name="Rectangle 3"/>
          <p:cNvSpPr/>
          <p:nvPr/>
        </p:nvSpPr>
        <p:spPr>
          <a:xfrm>
            <a:off x="152400" y="1570672"/>
            <a:ext cx="8839200" cy="1477328"/>
          </a:xfrm>
          <a:prstGeom prst="rect">
            <a:avLst/>
          </a:prstGeom>
        </p:spPr>
        <p:txBody>
          <a:bodyPr wrap="square">
            <a:spAutoFit/>
          </a:bodyPr>
          <a:lstStyle/>
          <a:p>
            <a:r>
              <a:rPr lang="en-US" dirty="0" smtClean="0">
                <a:latin typeface="Arial" pitchFamily="34" charset="0"/>
                <a:cs typeface="Arial" pitchFamily="34" charset="0"/>
              </a:rPr>
              <a:t>The classic history of a patient with a pheochromocytoma includes spells characterized by headaches, palpitations, and diaphoresis in association with severe hypertension. These 4 characteristics together are strongly suggestive of a pheochromocytoma. In the absence of these 3 symptoms and hypertension, the diagnosis may be excluded.</a:t>
            </a:r>
            <a:endParaRPr lang="en-US" dirty="0">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7693"/>
            <a:ext cx="8382000" cy="5355312"/>
          </a:xfrm>
          <a:prstGeom prst="rect">
            <a:avLst/>
          </a:prstGeom>
        </p:spPr>
        <p:txBody>
          <a:bodyPr wrap="square">
            <a:spAutoFit/>
          </a:bodyPr>
          <a:lstStyle/>
          <a:p>
            <a:r>
              <a:rPr lang="en-US" dirty="0" smtClean="0">
                <a:solidFill>
                  <a:srgbClr val="FFFF00"/>
                </a:solidFill>
                <a:latin typeface="Arial" pitchFamily="34" charset="0"/>
                <a:cs typeface="Arial" pitchFamily="34" charset="0"/>
              </a:rPr>
              <a:t>Clinical signs associated with pheochromocytomas include the following</a:t>
            </a:r>
            <a:r>
              <a:rPr lang="en-US" dirty="0" smtClean="0">
                <a:latin typeface="Arial" pitchFamily="34" charset="0"/>
                <a:cs typeface="Arial" pitchFamily="34" charset="0"/>
              </a:rPr>
              <a:t>:</a:t>
            </a:r>
          </a:p>
          <a:p>
            <a:r>
              <a:rPr lang="en-US" dirty="0" smtClean="0">
                <a:latin typeface="Arial" pitchFamily="34" charset="0"/>
                <a:cs typeface="Arial" pitchFamily="34" charset="0"/>
              </a:rPr>
              <a:t>Hypertension (paroxysmal in 50% of cases)</a:t>
            </a:r>
          </a:p>
          <a:p>
            <a:r>
              <a:rPr lang="en-US" dirty="0" smtClean="0">
                <a:latin typeface="Arial" pitchFamily="34" charset="0"/>
                <a:cs typeface="Arial" pitchFamily="34" charset="0"/>
              </a:rPr>
              <a:t>Postural hypotension (from volume contraction)</a:t>
            </a:r>
          </a:p>
          <a:p>
            <a:r>
              <a:rPr lang="en-US" dirty="0" smtClean="0">
                <a:latin typeface="Arial" pitchFamily="34" charset="0"/>
                <a:cs typeface="Arial" pitchFamily="34" charset="0"/>
              </a:rPr>
              <a:t>Hypertensive retinopathy</a:t>
            </a:r>
          </a:p>
          <a:p>
            <a:r>
              <a:rPr lang="en-US" dirty="0" smtClean="0">
                <a:latin typeface="Arial" pitchFamily="34" charset="0"/>
                <a:cs typeface="Arial" pitchFamily="34" charset="0"/>
              </a:rPr>
              <a:t>Weight loss</a:t>
            </a:r>
          </a:p>
          <a:p>
            <a:r>
              <a:rPr lang="en-US" dirty="0" smtClean="0">
                <a:latin typeface="Arial" pitchFamily="34" charset="0"/>
                <a:cs typeface="Arial" pitchFamily="34" charset="0"/>
              </a:rPr>
              <a:t>Pallor</a:t>
            </a:r>
          </a:p>
          <a:p>
            <a:r>
              <a:rPr lang="en-US" dirty="0" smtClean="0">
                <a:latin typeface="Arial" pitchFamily="34" charset="0"/>
                <a:cs typeface="Arial" pitchFamily="34" charset="0"/>
              </a:rPr>
              <a:t>Fever</a:t>
            </a:r>
          </a:p>
          <a:p>
            <a:r>
              <a:rPr lang="en-US" dirty="0" smtClean="0">
                <a:latin typeface="Arial" pitchFamily="34" charset="0"/>
                <a:cs typeface="Arial" pitchFamily="34" charset="0"/>
              </a:rPr>
              <a:t>Tremor</a:t>
            </a:r>
          </a:p>
          <a:p>
            <a:r>
              <a:rPr lang="en-US" dirty="0" smtClean="0">
                <a:latin typeface="Arial" pitchFamily="34" charset="0"/>
                <a:cs typeface="Arial" pitchFamily="34" charset="0"/>
              </a:rPr>
              <a:t>Neurofibromas</a:t>
            </a:r>
          </a:p>
          <a:p>
            <a:r>
              <a:rPr lang="en-US" dirty="0" smtClean="0">
                <a:latin typeface="Arial" pitchFamily="34" charset="0"/>
                <a:cs typeface="Arial" pitchFamily="34" charset="0"/>
              </a:rPr>
              <a:t>Tachyarrhythmias</a:t>
            </a:r>
          </a:p>
          <a:p>
            <a:r>
              <a:rPr lang="en-US" dirty="0" smtClean="0">
                <a:latin typeface="Arial" pitchFamily="34" charset="0"/>
                <a:cs typeface="Arial" pitchFamily="34" charset="0"/>
              </a:rPr>
              <a:t>Pulmonary edema</a:t>
            </a:r>
          </a:p>
          <a:p>
            <a:r>
              <a:rPr lang="en-US" dirty="0" smtClean="0">
                <a:latin typeface="Arial" pitchFamily="34" charset="0"/>
                <a:cs typeface="Arial" pitchFamily="34" charset="0"/>
              </a:rPr>
              <a:t>Cardiomyopathy</a:t>
            </a:r>
          </a:p>
          <a:p>
            <a:r>
              <a:rPr lang="en-US" dirty="0" smtClean="0">
                <a:latin typeface="Arial" pitchFamily="34" charset="0"/>
                <a:cs typeface="Arial" pitchFamily="34" charset="0"/>
              </a:rPr>
              <a:t>Ileus</a:t>
            </a:r>
          </a:p>
          <a:p>
            <a:r>
              <a:rPr lang="en-US" dirty="0" smtClean="0">
                <a:latin typeface="Arial" pitchFamily="34" charset="0"/>
                <a:cs typeface="Arial" pitchFamily="34" charset="0"/>
              </a:rPr>
              <a:t>Café au lait spots</a:t>
            </a:r>
          </a:p>
          <a:p>
            <a:r>
              <a:rPr lang="en-US" dirty="0" smtClean="0">
                <a:latin typeface="Arial" pitchFamily="34" charset="0"/>
                <a:cs typeface="Arial" pitchFamily="34" charset="0"/>
              </a:rPr>
              <a:t>The above-mentioned café au lait spots are patches of cutaneous pigmentation that vary from 1-10 mm and can occur any place on the body. Characteristic locations include the axillae and intertriginous areas (groin). The name refers to the color of the lesions, which varies from light to dark brown. </a:t>
            </a:r>
          </a:p>
          <a:p>
            <a:endParaRPr lang="en-US" dirty="0">
              <a:latin typeface="Arial" pitchFamily="34" charset="0"/>
              <a:cs typeface="Arial" pitchFamily="34" charset="0"/>
            </a:endParaRPr>
          </a:p>
        </p:txBody>
      </p:sp>
      <p:sp>
        <p:nvSpPr>
          <p:cNvPr id="3" name="Rectangle 2"/>
          <p:cNvSpPr/>
          <p:nvPr/>
        </p:nvSpPr>
        <p:spPr>
          <a:xfrm rot="10800000" flipV="1">
            <a:off x="381000" y="5135181"/>
            <a:ext cx="8458200" cy="1200329"/>
          </a:xfrm>
          <a:prstGeom prst="rect">
            <a:avLst/>
          </a:prstGeom>
        </p:spPr>
        <p:txBody>
          <a:bodyPr wrap="square">
            <a:spAutoFit/>
          </a:bodyPr>
          <a:lstStyle/>
          <a:p>
            <a:r>
              <a:rPr lang="en-US" dirty="0" smtClean="0"/>
              <a:t>Pheochromocytomas may produce calcitonin, opioid peptides, somatostatin, corticotropin, and vasoactive intestinal peptide. Corticotropin hypersecretion has caused Cushing syndrome, and vasoactive intestinal peptide overproduction causes watery diarrhea.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3416320"/>
          </a:xfrm>
          <a:prstGeom prst="rect">
            <a:avLst/>
          </a:prstGeom>
        </p:spPr>
        <p:txBody>
          <a:bodyPr wrap="square">
            <a:spAutoFit/>
          </a:bodyPr>
          <a:lstStyle/>
          <a:p>
            <a:pPr algn="just"/>
            <a:r>
              <a:rPr lang="en-US" dirty="0" smtClean="0">
                <a:latin typeface="Arial" pitchFamily="34" charset="0"/>
                <a:cs typeface="Arial" pitchFamily="34" charset="0"/>
              </a:rPr>
              <a:t>Laboratory features of pheochromocytoma include the following:</a:t>
            </a:r>
          </a:p>
          <a:p>
            <a:pPr algn="just"/>
            <a:r>
              <a:rPr lang="en-US" dirty="0" smtClean="0">
                <a:solidFill>
                  <a:srgbClr val="FFFF00"/>
                </a:solidFill>
                <a:latin typeface="Arial" pitchFamily="34" charset="0"/>
                <a:cs typeface="Arial" pitchFamily="34" charset="0"/>
              </a:rPr>
              <a:t>Hyperglycemia</a:t>
            </a:r>
          </a:p>
          <a:p>
            <a:pPr algn="just"/>
            <a:r>
              <a:rPr lang="en-US" dirty="0" smtClean="0">
                <a:solidFill>
                  <a:srgbClr val="FFFF00"/>
                </a:solidFill>
                <a:latin typeface="Arial" pitchFamily="34" charset="0"/>
                <a:cs typeface="Arial" pitchFamily="34" charset="0"/>
              </a:rPr>
              <a:t>Hypercalcemia</a:t>
            </a:r>
          </a:p>
          <a:p>
            <a:pPr algn="just"/>
            <a:r>
              <a:rPr lang="en-US" dirty="0" smtClean="0">
                <a:solidFill>
                  <a:srgbClr val="FFFF00"/>
                </a:solidFill>
                <a:latin typeface="Arial" pitchFamily="34" charset="0"/>
                <a:cs typeface="Arial" pitchFamily="34" charset="0"/>
              </a:rPr>
              <a:t>Erythrocytosis</a:t>
            </a:r>
          </a:p>
          <a:p>
            <a:pPr algn="just"/>
            <a:r>
              <a:rPr lang="en-US" dirty="0" smtClean="0">
                <a:latin typeface="Arial" pitchFamily="34" charset="0"/>
                <a:cs typeface="Arial" pitchFamily="34" charset="0"/>
              </a:rPr>
              <a:t>The choice of diagnostic test should be based on the clinical suspicion of a pheochromocytoma. Plasma metanephrine testing has the highest sensitivity (96%) for detecting a pheochromocytoma, but it has a lower specificity (85%).</a:t>
            </a:r>
            <a:r>
              <a:rPr lang="en-US" baseline="30000" dirty="0" smtClean="0">
                <a:latin typeface="Arial" pitchFamily="34" charset="0"/>
                <a:cs typeface="Arial" pitchFamily="34" charset="0"/>
              </a:rPr>
              <a:t>[11] </a:t>
            </a:r>
            <a:r>
              <a:rPr lang="en-US" dirty="0" smtClean="0">
                <a:latin typeface="Arial" pitchFamily="34" charset="0"/>
                <a:cs typeface="Arial" pitchFamily="34" charset="0"/>
              </a:rPr>
              <a:t>In comparison, a 24-hour urinary collection for catecholamines and metanephrines has a sensitivity of 87.5% and a specificity of 99.7%.</a:t>
            </a:r>
            <a:r>
              <a:rPr lang="en-US" baseline="30000" dirty="0" smtClean="0">
                <a:latin typeface="Arial" pitchFamily="34" charset="0"/>
                <a:cs typeface="Arial" pitchFamily="34" charset="0"/>
              </a:rPr>
              <a:t>[12] </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Imaging studies should be performed only after biochemical studies have confirmed the diagnosis of pheochromocytoma.</a:t>
            </a:r>
          </a:p>
          <a:p>
            <a:pPr algn="just"/>
            <a:endParaRPr lang="en-US" dirty="0">
              <a:latin typeface="Arial" pitchFamily="34" charset="0"/>
              <a:cs typeface="Arial" pitchFamily="34" charset="0"/>
            </a:endParaRPr>
          </a:p>
        </p:txBody>
      </p:sp>
      <p:sp>
        <p:nvSpPr>
          <p:cNvPr id="3" name="Rectangle 2"/>
          <p:cNvSpPr/>
          <p:nvPr/>
        </p:nvSpPr>
        <p:spPr>
          <a:xfrm>
            <a:off x="228600" y="3429000"/>
            <a:ext cx="8763000" cy="2862322"/>
          </a:xfrm>
          <a:prstGeom prst="rect">
            <a:avLst/>
          </a:prstGeom>
        </p:spPr>
        <p:txBody>
          <a:bodyPr wrap="square">
            <a:spAutoFit/>
          </a:bodyPr>
          <a:lstStyle/>
          <a:p>
            <a:pPr algn="just"/>
            <a:r>
              <a:rPr lang="en-US" dirty="0" smtClean="0">
                <a:latin typeface="Arial" pitchFamily="34" charset="0"/>
                <a:cs typeface="Arial" pitchFamily="34" charset="0"/>
              </a:rPr>
              <a:t>Perform a 24-hour urine collection for creatinine, total catecholamines, vanillylmandelic acid, and metanephrines. Measure creatinine in all collections of urine to ensure adequacy of the collection. The collection container should be dark and acidified and should be kept cold to avoid degradation of the catecholamines. </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Optimally, collect urine during or immediately after a crisis. </a:t>
            </a:r>
          </a:p>
          <a:p>
            <a:pPr algn="just"/>
            <a:r>
              <a:rPr lang="en-US" dirty="0" smtClean="0">
                <a:latin typeface="Arial" pitchFamily="34" charset="0"/>
                <a:cs typeface="Arial" pitchFamily="34" charset="0"/>
              </a:rPr>
              <a:t>Metanephrine levels are considered the most sensitive and specific test for a pheochromocytoma, while vanillylmandelic acid is the least specific test and has a false-positive rate greater than 15%. </a:t>
            </a:r>
          </a:p>
          <a:p>
            <a:pPr algn="just"/>
            <a:endParaRPr lang="en-U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915400" cy="6140142"/>
          </a:xfrm>
          <a:prstGeom prst="rect">
            <a:avLst/>
          </a:prstGeom>
        </p:spPr>
        <p:txBody>
          <a:bodyPr wrap="square">
            <a:spAutoFit/>
          </a:bodyPr>
          <a:lstStyle/>
          <a:p>
            <a:r>
              <a:rPr lang="en-US" b="1" cap="all" dirty="0" smtClean="0">
                <a:solidFill>
                  <a:srgbClr val="FFFF00"/>
                </a:solidFill>
              </a:rPr>
              <a:t>Symptoms of autonomic system dysfunction</a:t>
            </a:r>
          </a:p>
          <a:p>
            <a:endParaRPr lang="en-US" dirty="0" smtClean="0"/>
          </a:p>
          <a:p>
            <a:r>
              <a:rPr lang="en-US" sz="1700" dirty="0" smtClean="0">
                <a:latin typeface="Arial" pitchFamily="34" charset="0"/>
                <a:cs typeface="Arial" pitchFamily="34" charset="0"/>
              </a:rPr>
              <a:t>In men, difficulty initiating and maintaining an erection (erectile dysfunction) can be an early symptom of an autonomic disorder. </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Autonomic disorders commonly cause dizziness or light-headedness due to an excessive decrease in blood pressure when a person stands (orthostatic hypotension).</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People may sweat less or not at all and thus become intolerant of heat.</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 The eyes and mouth may be dry.</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After eating, a person with an autonomic disorder may feel prematurely full or even vomit because the stomach empties very slowly (gastroparesis).</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 Some people pass urine involuntarily (urinary incontinence), often because the bladder is overactive.</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 Other people have difficulty emptying the bladder (urine retention) because the bladder is underactive. </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Constipation may occur, or control of bowel movements may be lost.</a:t>
            </a:r>
          </a:p>
          <a:p>
            <a:endParaRPr lang="en-US" sz="1700" dirty="0">
              <a:latin typeface="Arial" pitchFamily="34" charset="0"/>
              <a:cs typeface="Arial" pitchFamily="34" charset="0"/>
            </a:endParaRPr>
          </a:p>
        </p:txBody>
      </p:sp>
      <p:sp>
        <p:nvSpPr>
          <p:cNvPr id="3" name="Rectangle 2"/>
          <p:cNvSpPr/>
          <p:nvPr/>
        </p:nvSpPr>
        <p:spPr>
          <a:xfrm rot="10800000" flipV="1">
            <a:off x="304800" y="6301272"/>
            <a:ext cx="8610600" cy="369332"/>
          </a:xfrm>
          <a:prstGeom prst="rect">
            <a:avLst/>
          </a:prstGeom>
        </p:spPr>
        <p:txBody>
          <a:bodyPr wrap="square">
            <a:spAutoFit/>
          </a:bodyPr>
          <a:lstStyle/>
          <a:p>
            <a:r>
              <a:rPr lang="en-US" dirty="0" smtClean="0"/>
              <a:t>The pupils may not dilate and narrow (constrict) as light changes.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798"/>
            <a:ext cx="8077200" cy="6463308"/>
          </a:xfrm>
          <a:prstGeom prst="rect">
            <a:avLst/>
          </a:prstGeom>
        </p:spPr>
        <p:txBody>
          <a:bodyPr wrap="square">
            <a:spAutoFit/>
          </a:bodyPr>
          <a:lstStyle/>
          <a:p>
            <a:pPr algn="just"/>
            <a:r>
              <a:rPr lang="en-US" dirty="0" smtClean="0">
                <a:solidFill>
                  <a:srgbClr val="FFFF00"/>
                </a:solidFill>
                <a:latin typeface="Arial" pitchFamily="34" charset="0"/>
                <a:cs typeface="Arial" pitchFamily="34" charset="0"/>
              </a:rPr>
              <a:t>Surgical resection of the tumor is the treatment of choice and usually results in cure of the hypertension</a:t>
            </a:r>
            <a:r>
              <a:rPr lang="en-US" dirty="0" smtClean="0">
                <a:latin typeface="Arial" pitchFamily="34" charset="0"/>
                <a:cs typeface="Arial" pitchFamily="34" charset="0"/>
              </a:rPr>
              <a:t>. Careful treatment with alpha and beta blockers is required preoperatively to control blood pressure and prevent intraoperative hypertensive crises.</a:t>
            </a:r>
          </a:p>
          <a:p>
            <a:pPr algn="just"/>
            <a:endParaRPr lang="en-US" dirty="0" smtClean="0">
              <a:latin typeface="Arial" pitchFamily="34" charset="0"/>
              <a:cs typeface="Arial" pitchFamily="34" charset="0"/>
            </a:endParaRPr>
          </a:p>
          <a:p>
            <a:pPr algn="just"/>
            <a:endParaRPr lang="en-US" dirty="0" smtClean="0">
              <a:latin typeface="Arial" pitchFamily="34" charset="0"/>
              <a:cs typeface="Arial" pitchFamily="34" charset="0"/>
            </a:endParaRPr>
          </a:p>
          <a:p>
            <a:pPr algn="just"/>
            <a:r>
              <a:rPr lang="en-US" dirty="0" smtClean="0">
                <a:solidFill>
                  <a:srgbClr val="FFFF00"/>
                </a:solidFill>
                <a:latin typeface="Arial" pitchFamily="34" charset="0"/>
                <a:cs typeface="Arial" pitchFamily="34" charset="0"/>
              </a:rPr>
              <a:t>Start alpha blockade with phenoxybenzamine 7-10 days preoperatively to allow for expansion of blood volume. The patient should undergo volume expansion with isotonic sodium chloride solution</a:t>
            </a:r>
            <a:r>
              <a:rPr lang="en-US" dirty="0" smtClean="0">
                <a:latin typeface="Arial" pitchFamily="34" charset="0"/>
                <a:cs typeface="Arial" pitchFamily="34" charset="0"/>
              </a:rPr>
              <a:t>. Encourage liberal salt intake. </a:t>
            </a:r>
          </a:p>
          <a:p>
            <a:pPr algn="just"/>
            <a:endParaRPr lang="en-US" dirty="0" smtClean="0">
              <a:latin typeface="Arial" pitchFamily="34" charset="0"/>
              <a:cs typeface="Arial" pitchFamily="34" charset="0"/>
            </a:endParaRPr>
          </a:p>
          <a:p>
            <a:pPr algn="just"/>
            <a:endParaRPr lang="en-US" dirty="0" smtClean="0">
              <a:latin typeface="Arial" pitchFamily="34" charset="0"/>
              <a:cs typeface="Arial" pitchFamily="34" charset="0"/>
            </a:endParaRPr>
          </a:p>
          <a:p>
            <a:pPr algn="just"/>
            <a:r>
              <a:rPr lang="en-US" dirty="0" smtClean="0">
                <a:solidFill>
                  <a:srgbClr val="FFFF00"/>
                </a:solidFill>
                <a:latin typeface="Arial" pitchFamily="34" charset="0"/>
                <a:cs typeface="Arial" pitchFamily="34" charset="0"/>
              </a:rPr>
              <a:t>Initiate a beta blocker only after adequate alpha blockade. If beta blockade is started prematurely, unopposed alpha stimulation could precipitate a hypertensive crisis. Administer the last doses of oral alpha and beta blockers on the morning of surgery</a:t>
            </a:r>
            <a:r>
              <a:rPr lang="en-US" dirty="0" smtClean="0">
                <a:latin typeface="Arial" pitchFamily="34" charset="0"/>
                <a:cs typeface="Arial" pitchFamily="34" charset="0"/>
              </a:rPr>
              <a:t>. </a:t>
            </a:r>
          </a:p>
          <a:p>
            <a:pPr algn="just"/>
            <a:endParaRPr lang="en-US" dirty="0" smtClean="0">
              <a:latin typeface="Arial" pitchFamily="34" charset="0"/>
              <a:cs typeface="Arial" pitchFamily="34" charset="0"/>
            </a:endParaRP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No distinction is found in hypertensive episodes during surgery between MEN 2 and non-MEN–associated pheochromocytoma. Therefore, pretreatment using alpha and beta adrenergic blockers remains a standard of care in both groups of patients</a:t>
            </a:r>
          </a:p>
          <a:p>
            <a:pPr algn="just"/>
            <a:endParaRPr lang="en-US" dirty="0">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71600"/>
            <a:ext cx="8686800" cy="5632311"/>
          </a:xfrm>
          <a:prstGeom prst="rect">
            <a:avLst/>
          </a:prstGeom>
        </p:spPr>
        <p:txBody>
          <a:bodyPr wrap="square">
            <a:spAutoFit/>
          </a:bodyPr>
          <a:lstStyle/>
          <a:p>
            <a:r>
              <a:rPr lang="en-US" dirty="0" smtClean="0">
                <a:solidFill>
                  <a:srgbClr val="FFFF00"/>
                </a:solidFill>
              </a:rPr>
              <a:t>The principle action </a:t>
            </a:r>
            <a:r>
              <a:rPr lang="en-US" dirty="0" smtClean="0"/>
              <a:t>of Pralidoxime Iodide Injection (P.A.M.) </a:t>
            </a:r>
            <a:r>
              <a:rPr lang="en-US" dirty="0" smtClean="0">
                <a:solidFill>
                  <a:srgbClr val="FFFF00"/>
                </a:solidFill>
              </a:rPr>
              <a:t>is to reactivate cholinesterase (mainly outside of the central nervous system) which has been inactivated by phosphorylation due to an organophosphate pesticide or related compound.</a:t>
            </a:r>
            <a:r>
              <a:rPr lang="en-US" dirty="0" smtClean="0"/>
              <a:t> </a:t>
            </a:r>
            <a:endParaRPr lang="en-US" dirty="0" smtClean="0"/>
          </a:p>
          <a:p>
            <a:endParaRPr lang="en-US" dirty="0" smtClean="0"/>
          </a:p>
          <a:p>
            <a:r>
              <a:rPr lang="en-US" dirty="0" smtClean="0"/>
              <a:t>The </a:t>
            </a:r>
            <a:r>
              <a:rPr lang="en-US" dirty="0" smtClean="0"/>
              <a:t>reactivation of cholinesterase allows the normal metabolism of acetylcholine to occur, thus allowing the neuromuscular junction and other sites of action to function normally. This includes muscarinic signs to a certain extent</a:t>
            </a:r>
            <a:r>
              <a:rPr lang="en-US" dirty="0" smtClean="0"/>
              <a:t>.</a:t>
            </a:r>
          </a:p>
          <a:p>
            <a:endParaRPr lang="en-US" dirty="0" smtClean="0"/>
          </a:p>
          <a:p>
            <a:r>
              <a:rPr lang="en-US" dirty="0" smtClean="0"/>
              <a:t>Pralidoxime </a:t>
            </a:r>
            <a:r>
              <a:rPr lang="en-US" dirty="0" smtClean="0"/>
              <a:t>Iodide Injection (P.A.M.) also slows the process of "aging" of phosphorylated cholinesterase to a non-reactivatable form, and detoxifies certain organophosphates by direct chemical reaction</a:t>
            </a:r>
            <a:r>
              <a:rPr lang="en-US" dirty="0" smtClean="0"/>
              <a:t>.</a:t>
            </a:r>
          </a:p>
          <a:p>
            <a:r>
              <a:rPr lang="en-US" dirty="0" smtClean="0">
                <a:solidFill>
                  <a:srgbClr val="FFFF00"/>
                </a:solidFill>
              </a:rPr>
              <a:t>The </a:t>
            </a:r>
            <a:r>
              <a:rPr lang="en-US" dirty="0" smtClean="0">
                <a:solidFill>
                  <a:srgbClr val="FFFF00"/>
                </a:solidFill>
              </a:rPr>
              <a:t>drug has its most critical effect in relieving paralysis of the muscle of respiration.</a:t>
            </a:r>
            <a:r>
              <a:rPr lang="en-US" dirty="0" smtClean="0"/>
              <a:t> Pralidoxime Iodide Injection (P.A.M.) relieves muscarinic symptoms, i.e. salivation, bronchospasm, etc., but this action is relatively unimportant since atropine is adequate for this purpose.</a:t>
            </a:r>
          </a:p>
          <a:p>
            <a:r>
              <a:rPr lang="en-US" dirty="0" smtClean="0">
                <a:solidFill>
                  <a:srgbClr val="FFFF00"/>
                </a:solidFill>
              </a:rPr>
              <a:t>Pralidoxime Iodide Injection (P.A.M.) antagonizes the effects on the neuromuscular junction of the carbamate anticholinesterases, neostigmine, pyridostigmine and ambenonium, used in the treatment of myasthenia gravis. However, it is not nearly as effective as an antidote to these drugs as it is to the organophosphates</a:t>
            </a:r>
          </a:p>
        </p:txBody>
      </p:sp>
      <p:sp>
        <p:nvSpPr>
          <p:cNvPr id="3" name="Rectangle 2"/>
          <p:cNvSpPr/>
          <p:nvPr/>
        </p:nvSpPr>
        <p:spPr>
          <a:xfrm>
            <a:off x="3690989" y="152400"/>
            <a:ext cx="1762021" cy="369332"/>
          </a:xfrm>
          <a:prstGeom prst="rect">
            <a:avLst/>
          </a:prstGeom>
        </p:spPr>
        <p:txBody>
          <a:bodyPr wrap="square">
            <a:spAutoFit/>
          </a:bodyPr>
          <a:lstStyle/>
          <a:p>
            <a:r>
              <a:rPr lang="en-US" dirty="0" smtClean="0">
                <a:solidFill>
                  <a:srgbClr val="FFFF00"/>
                </a:solidFill>
              </a:rPr>
              <a:t>PRALIDOXIME</a:t>
            </a:r>
            <a:endParaRPr lang="en-US" dirty="0">
              <a:solidFill>
                <a:srgbClr val="FFFF00"/>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12845"/>
            <a:ext cx="7543800" cy="4247317"/>
          </a:xfrm>
          <a:prstGeom prst="rect">
            <a:avLst/>
          </a:prstGeom>
        </p:spPr>
        <p:txBody>
          <a:bodyPr wrap="square">
            <a:spAutoFit/>
          </a:bodyPr>
          <a:lstStyle/>
          <a:p>
            <a:r>
              <a:rPr lang="en-US" dirty="0" smtClean="0">
                <a:solidFill>
                  <a:srgbClr val="FFFF00"/>
                </a:solidFill>
              </a:rPr>
              <a:t>There is currently mixed evidence regarding the effectiveness of the oximes, and some organophosphorus pesticides do not respond well to oximes. </a:t>
            </a:r>
          </a:p>
          <a:p>
            <a:endParaRPr lang="en-US" dirty="0" smtClean="0"/>
          </a:p>
          <a:p>
            <a:r>
              <a:rPr lang="en-US" dirty="0" smtClean="0"/>
              <a:t>However, until the evidence base for oximes becomes clearer, it is difficult to contradict the World Health Organization guidelines to give high doses of oxime (pralidoxime chloride 30 mg/kg bolus followed by 8–10 mg/kg/hour or obidoxime 250 mg bolus followed by 750 mg/24 hours, both until at least 12 hours after atropine is no longer required) to all people with organophosphorus poisoning. </a:t>
            </a:r>
          </a:p>
          <a:p>
            <a:endParaRPr lang="en-US" dirty="0" smtClean="0"/>
          </a:p>
          <a:p>
            <a:endParaRPr lang="en-US" dirty="0" smtClean="0"/>
          </a:p>
          <a:p>
            <a:r>
              <a:rPr lang="en-US" dirty="0" smtClean="0"/>
              <a:t>One RCT comparing constant infusion with a bolus regimen found reduced morbidity and mortality in people with moderately severe poisoning. </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0"/>
            <a:ext cx="8229600" cy="5909310"/>
          </a:xfrm>
          <a:prstGeom prst="rect">
            <a:avLst/>
          </a:prstGeom>
        </p:spPr>
        <p:txBody>
          <a:bodyPr wrap="square">
            <a:spAutoFit/>
          </a:bodyPr>
          <a:lstStyle/>
          <a:p>
            <a:r>
              <a:rPr lang="en-US" dirty="0" smtClean="0"/>
              <a:t>Oximes (such as pralidoxime, obidoxime, and HI-6) reactivate </a:t>
            </a:r>
            <a:r>
              <a:rPr lang="en-US" dirty="0" smtClean="0">
                <a:hlinkClick r:id="rId2"/>
              </a:rPr>
              <a:t>acetylcholinesterases</a:t>
            </a:r>
            <a:r>
              <a:rPr lang="en-US" dirty="0" smtClean="0"/>
              <a:t> inhibited by organophosphorus poisoning. </a:t>
            </a:r>
          </a:p>
          <a:p>
            <a:r>
              <a:rPr lang="en-US" dirty="0" smtClean="0"/>
              <a:t>Reactivation is limited by </a:t>
            </a:r>
            <a:r>
              <a:rPr lang="en-US" dirty="0" smtClean="0">
                <a:hlinkClick r:id="rId3"/>
              </a:rPr>
              <a:t>ageing</a:t>
            </a:r>
            <a:r>
              <a:rPr lang="en-US" dirty="0" smtClean="0"/>
              <a:t> of the acetylcholinesterases and high concentrations of pesticides. </a:t>
            </a:r>
          </a:p>
          <a:p>
            <a:endParaRPr lang="en-US" dirty="0" smtClean="0"/>
          </a:p>
          <a:p>
            <a:endParaRPr lang="en-US" dirty="0" smtClean="0"/>
          </a:p>
          <a:p>
            <a:r>
              <a:rPr lang="en-US" dirty="0" smtClean="0">
                <a:solidFill>
                  <a:srgbClr val="FFFF00"/>
                </a:solidFill>
              </a:rPr>
              <a:t>Ageing </a:t>
            </a:r>
            <a:r>
              <a:rPr lang="en-US" dirty="0" smtClean="0">
                <a:solidFill>
                  <a:srgbClr val="FFFF00"/>
                </a:solidFill>
              </a:rPr>
              <a:t>of acetylcholinesterases takes longer with diethyl organophosphorus compounds than with dimethyl organophosphorus compounds</a:t>
            </a:r>
            <a:r>
              <a:rPr lang="en-US" dirty="0" smtClean="0"/>
              <a:t>. </a:t>
            </a:r>
          </a:p>
          <a:p>
            <a:endParaRPr lang="en-US" dirty="0" smtClean="0"/>
          </a:p>
          <a:p>
            <a:endParaRPr lang="en-US" dirty="0" smtClean="0"/>
          </a:p>
          <a:p>
            <a:r>
              <a:rPr lang="en-US" dirty="0" smtClean="0">
                <a:solidFill>
                  <a:srgbClr val="FFFF00"/>
                </a:solidFill>
              </a:rPr>
              <a:t>Oximes </a:t>
            </a:r>
            <a:r>
              <a:rPr lang="en-US" dirty="0" smtClean="0">
                <a:solidFill>
                  <a:srgbClr val="FFFF00"/>
                </a:solidFill>
              </a:rPr>
              <a:t>may therefore be effective if started within about 120 hours for diethyl organophosphorus poisoning and 12 hours for dimethyl organophosphorus poisoning</a:t>
            </a:r>
            <a:r>
              <a:rPr lang="en-US" dirty="0" smtClean="0"/>
              <a:t>. </a:t>
            </a:r>
          </a:p>
          <a:p>
            <a:endParaRPr lang="en-US" dirty="0" smtClean="0"/>
          </a:p>
          <a:p>
            <a:r>
              <a:rPr lang="en-US" dirty="0" smtClean="0"/>
              <a:t>Treatment may be beneficial if continued for as long as the person is symptomatic because it may take several days for the pesticide concentration to drop below the point at which the rate of reactivation surpasses reinhibition. </a:t>
            </a:r>
          </a:p>
          <a:p>
            <a:endParaRPr lang="en-US" dirty="0" smtClean="0"/>
          </a:p>
          <a:p>
            <a:r>
              <a:rPr lang="en-US" dirty="0" smtClean="0">
                <a:solidFill>
                  <a:srgbClr val="FFFF00"/>
                </a:solidFill>
              </a:rPr>
              <a:t>In vitro and in vivo studies indicate that oximes can reactivate acetylcholinesterase; however, in vitro studies have also revealed mechanisms whereby oximes may be detrimental</a:t>
            </a:r>
            <a:r>
              <a:rPr lang="en-US" dirty="0" smtClean="0"/>
              <a:t>.</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8686800" cy="4247317"/>
          </a:xfrm>
          <a:prstGeom prst="rect">
            <a:avLst/>
          </a:prstGeom>
        </p:spPr>
        <p:txBody>
          <a:bodyPr wrap="square">
            <a:spAutoFit/>
          </a:bodyPr>
          <a:lstStyle/>
          <a:p>
            <a:r>
              <a:rPr lang="en-US" dirty="0" smtClean="0">
                <a:solidFill>
                  <a:srgbClr val="FFFF00"/>
                </a:solidFill>
              </a:rPr>
              <a:t>These problems might relate to the limited support for clinical research in Asia</a:t>
            </a:r>
            <a:r>
              <a:rPr lang="en-US" dirty="0" smtClean="0"/>
              <a:t>, especially for independent clinical investigators outside the few centres of excellence. Most future studies on pesticide poisoning will be in such settings in developing countries.</a:t>
            </a:r>
          </a:p>
          <a:p>
            <a:endParaRPr lang="en-US" dirty="0" smtClean="0"/>
          </a:p>
          <a:p>
            <a:r>
              <a:rPr lang="en-US" dirty="0" smtClean="0"/>
              <a:t> Some thought should  be given as to how best to support more activity, because there is no coordinated international effort to address this problem at the moment, although there are lots of people, organisations, and governments who might be regarded as stakeholders.</a:t>
            </a:r>
          </a:p>
          <a:p>
            <a:endParaRPr lang="en-US" dirty="0" smtClean="0"/>
          </a:p>
          <a:p>
            <a:r>
              <a:rPr lang="en-US" dirty="0" smtClean="0"/>
              <a:t> In a unique procedure supported by </a:t>
            </a:r>
            <a:r>
              <a:rPr lang="en-US" i="1" dirty="0" smtClean="0"/>
              <a:t>The Lancet</a:t>
            </a:r>
            <a:r>
              <a:rPr lang="en-US" dirty="0" smtClean="0"/>
              <a:t>, the reporting of this study was assisted by two reviewers, who reviewed most of the original data to assist the preparation of a revised manuscript, one of whom travelled on site to discuss critical issues with the authors. How much better would it have been to have this kind of advice before the trial starts?</a:t>
            </a:r>
            <a:endParaRPr lang="en-US" dirty="0"/>
          </a:p>
        </p:txBody>
      </p:sp>
      <p:sp>
        <p:nvSpPr>
          <p:cNvPr id="3" name="Rectangle 2"/>
          <p:cNvSpPr/>
          <p:nvPr/>
        </p:nvSpPr>
        <p:spPr>
          <a:xfrm>
            <a:off x="0" y="4343400"/>
            <a:ext cx="9144000" cy="2308324"/>
          </a:xfrm>
          <a:prstGeom prst="rect">
            <a:avLst/>
          </a:prstGeom>
        </p:spPr>
        <p:txBody>
          <a:bodyPr wrap="square">
            <a:spAutoFit/>
          </a:bodyPr>
          <a:lstStyle/>
          <a:p>
            <a:r>
              <a:rPr lang="en-US" dirty="0" smtClean="0">
                <a:solidFill>
                  <a:srgbClr val="FFFF00"/>
                </a:solidFill>
              </a:rPr>
              <a:t>Pralidoxime is expensive, and high doses might be unaffordable in many places. An affordable pralidoxime preparation should be part of a public-health response to the considerable problem of pesticide poisoning in developing countries</a:t>
            </a:r>
            <a:r>
              <a:rPr lang="en-US" dirty="0" smtClean="0"/>
              <a:t>. We believe the drug will save lives, particularly in places where high-tech equipment is not available and many die simply because a respirator cannot be provided for every patient who needs one. However, this public-health problem would also be helped by better research support for investigators such as Pawar and colleagues, who should be highly commended for their </a:t>
            </a:r>
            <a:r>
              <a:rPr lang="en-US" dirty="0" smtClean="0"/>
              <a:t>endeavours (Buckley and Eyer- Lancet).</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09310"/>
          </a:xfrm>
          <a:prstGeom prst="rect">
            <a:avLst/>
          </a:prstGeom>
        </p:spPr>
        <p:txBody>
          <a:bodyPr wrap="square">
            <a:spAutoFit/>
          </a:bodyPr>
          <a:lstStyle/>
          <a:p>
            <a:r>
              <a:rPr lang="en-US" dirty="0" smtClean="0">
                <a:solidFill>
                  <a:srgbClr val="FFFF00"/>
                </a:solidFill>
              </a:rPr>
              <a:t>Thus far, clinical trials have not yet provided conclusive evidence concerning the clinical benefit or harm from oximes</a:t>
            </a:r>
            <a:r>
              <a:rPr lang="en-US" dirty="0" smtClean="0"/>
              <a:t>. (Eddleston)</a:t>
            </a:r>
            <a:endParaRPr lang="en-US" dirty="0" smtClean="0"/>
          </a:p>
          <a:p>
            <a:endParaRPr lang="en-US" dirty="0" smtClean="0"/>
          </a:p>
          <a:p>
            <a:r>
              <a:rPr lang="en-US" dirty="0" smtClean="0"/>
              <a:t>One RCT has been published, of a high-dose continuous infusion of pralidoxime iodide (1 g/hour) compared with an intermittent regimen of 1 g over 1 hour every 4 hours, both after initial stabilisation and an initial 2 g loading dose (see benefits section, above).  This RCT found that high-dose continuous pralidoxime reduced mortality, the need for ventilation, and risk of pneumonia. Of note, this was the first RCT to have tested a dose of pralidoxime similar to that recommended by the World Health Organization.  One large prospective cohort study examining treatment with pralidoxime for 802 people with chlorpyrifos, dimethoate, or fenthion self poisoning found that acetylcholinesterase inhibited by the two dimethyl organophosphorus pesticides, dimethoate and fenthion, responded poorly to pralidoxime. </a:t>
            </a:r>
          </a:p>
          <a:p>
            <a:endParaRPr lang="en-US" dirty="0" smtClean="0"/>
          </a:p>
          <a:p>
            <a:r>
              <a:rPr lang="en-US" dirty="0" smtClean="0"/>
              <a:t>By contrast, acetylcholinesterase inhibited by the diethyl organophosphorus pesticide chlorpyrifos responded well to pralidoxime.  Further studies are required to determine whether this variation in response is true for all dimethyl and diethyl organophosphorus pesticides, and for higher doses of oximes. There have been no clinical studies of oximes in people poisoned by nerve agent organophosphorus compounds. </a:t>
            </a:r>
          </a:p>
          <a:p>
            <a:r>
              <a:rPr lang="en-US" dirty="0" smtClean="0"/>
              <a:t>These compounds differ in their </a:t>
            </a:r>
            <a:r>
              <a:rPr lang="en-US" dirty="0" smtClean="0">
                <a:hlinkClick r:id="rId2"/>
              </a:rPr>
              <a:t>rates of ageing</a:t>
            </a:r>
            <a:r>
              <a:rPr lang="en-US" dirty="0" smtClean="0"/>
              <a:t>, and compounds such as soman, that age rapidly, probably will not respond to the oximes currently available. </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8763000" cy="3416320"/>
          </a:xfrm>
          <a:prstGeom prst="rect">
            <a:avLst/>
          </a:prstGeom>
        </p:spPr>
        <p:txBody>
          <a:bodyPr wrap="square">
            <a:spAutoFit/>
          </a:bodyPr>
          <a:lstStyle/>
          <a:p>
            <a:r>
              <a:rPr lang="en-US" dirty="0" smtClean="0"/>
              <a:t>From their randomised trial, Kirti Pawar and colleagues report in </a:t>
            </a:r>
            <a:r>
              <a:rPr lang="en-US" dirty="0" smtClean="0"/>
              <a:t> </a:t>
            </a:r>
            <a:r>
              <a:rPr lang="en-US" i="1" dirty="0" smtClean="0"/>
              <a:t>Lancet</a:t>
            </a:r>
            <a:r>
              <a:rPr lang="en-US" dirty="0" smtClean="0"/>
              <a:t> on two pralidoxime-dosing schemes in 200 patients who had moderately </a:t>
            </a:r>
            <a:r>
              <a:rPr lang="en-US" dirty="0" smtClean="0"/>
              <a:t>stevere </a:t>
            </a:r>
            <a:r>
              <a:rPr lang="en-US" dirty="0" smtClean="0"/>
              <a:t>self-poisoning with organophosphorus insecticide.</a:t>
            </a:r>
          </a:p>
          <a:p>
            <a:r>
              <a:rPr lang="en-US" dirty="0" smtClean="0"/>
              <a:t>After a 2-g loading dose over 30 min, half received a high-dose regimen of 1 g/h pralidoxime iodide for 48 h. The other half received a lower dose: 1 g/h every 4 h.</a:t>
            </a:r>
          </a:p>
          <a:p>
            <a:r>
              <a:rPr lang="en-US" dirty="0" smtClean="0"/>
              <a:t>After 48 h, the lower dose was continued in both groups until the patients could be weaned from the ventilator. The </a:t>
            </a:r>
            <a:r>
              <a:rPr lang="en-US" u="sng" dirty="0" smtClean="0">
                <a:hlinkClick r:id="rId2"/>
              </a:rPr>
              <a:t>figure</a:t>
            </a:r>
            <a:r>
              <a:rPr lang="en-US" dirty="0" smtClean="0"/>
              <a:t> shows the expected plasma concentrations of pralidoxime with each regimen. Patients who received the high-dose regimen had lower mortality (1% </a:t>
            </a:r>
            <a:r>
              <a:rPr lang="en-US" i="1" dirty="0" smtClean="0"/>
              <a:t>vs</a:t>
            </a:r>
            <a:r>
              <a:rPr lang="en-US" dirty="0" smtClean="0"/>
              <a:t> 8%) and less intubation and ventilator support, developed less muscle weakness, and required less atropine during the first day, and fewer developed pneumonia.</a:t>
            </a:r>
          </a:p>
          <a:p>
            <a:endParaRPr lang="en-US" dirty="0"/>
          </a:p>
        </p:txBody>
      </p:sp>
      <p:sp>
        <p:nvSpPr>
          <p:cNvPr id="3" name="Rectangle 2"/>
          <p:cNvSpPr/>
          <p:nvPr/>
        </p:nvSpPr>
        <p:spPr>
          <a:xfrm>
            <a:off x="0" y="3505200"/>
            <a:ext cx="9144000" cy="2862322"/>
          </a:xfrm>
          <a:prstGeom prst="rect">
            <a:avLst/>
          </a:prstGeom>
        </p:spPr>
        <p:txBody>
          <a:bodyPr wrap="square">
            <a:spAutoFit/>
          </a:bodyPr>
          <a:lstStyle/>
          <a:p>
            <a:r>
              <a:rPr lang="en-US" dirty="0" smtClean="0">
                <a:solidFill>
                  <a:srgbClr val="FFFF00"/>
                </a:solidFill>
              </a:rPr>
              <a:t>Adverse effects of oximes include hypertension, cardiac dysrhythmias (including cardiac arrest after rapid administration), headache, blurred vision, dizziness, and epigastric discomfort.  Such adverse effects with pralidoxime have been reported only with either rapid administration or doses &gt;30 mg/kg bolus. It may be difficult to distinguish these adverse effects from the effects of organophosphorus</a:t>
            </a:r>
            <a:r>
              <a:rPr lang="en-US" dirty="0" smtClean="0"/>
              <a:t>. In one observational clinical study of a different oxime (obidoxime), a high-dose regimen (8 mg/kg bolus, then 2 mg/kg/hour infusion) produced hepatitis in 3/12 (25%) people. Two of 6 deaths were because of liver failure. The use of pralidoxime (30 mg/kg loading dose, then 8 mg/kg/hour infusion) in 8 people in the same study did not produce hepatitis. A more recently developed oxime (HI-6) has also been used in humans, with no reported adverse effects. </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205764"/>
            <a:ext cx="7620000" cy="1477328"/>
          </a:xfrm>
          <a:prstGeom prst="rect">
            <a:avLst/>
          </a:prstGeom>
        </p:spPr>
        <p:txBody>
          <a:bodyPr wrap="square">
            <a:spAutoFit/>
          </a:bodyPr>
          <a:lstStyle/>
          <a:p>
            <a:r>
              <a:rPr lang="en-US" dirty="0" smtClean="0"/>
              <a:t>These results imply that maintaining higher plasma concentrations of pralidoxime allows the inhibited acetylcholinesterase to be reactivated faster, and provides clinical evidence to support laboratory studies</a:t>
            </a:r>
            <a:r>
              <a:rPr lang="en-US" baseline="30000" dirty="0" smtClean="0">
                <a:hlinkClick r:id="rId2"/>
              </a:rPr>
              <a:t>2</a:t>
            </a:r>
            <a:r>
              <a:rPr lang="en-US" dirty="0" smtClean="0"/>
              <a:t> showing the oft-cited optimum concentration of 4 mg/L (15 μmol/L) is wildly incorrect.</a:t>
            </a:r>
            <a:endParaRPr lang="en-US" dirty="0"/>
          </a:p>
        </p:txBody>
      </p:sp>
      <p:sp>
        <p:nvSpPr>
          <p:cNvPr id="3" name="Rectangle 2"/>
          <p:cNvSpPr/>
          <p:nvPr/>
        </p:nvSpPr>
        <p:spPr>
          <a:xfrm>
            <a:off x="304800" y="838200"/>
            <a:ext cx="8001000" cy="2308324"/>
          </a:xfrm>
          <a:prstGeom prst="rect">
            <a:avLst/>
          </a:prstGeom>
        </p:spPr>
        <p:txBody>
          <a:bodyPr wrap="square">
            <a:spAutoFit/>
          </a:bodyPr>
          <a:lstStyle/>
          <a:p>
            <a:r>
              <a:rPr lang="en-US" dirty="0" smtClean="0"/>
              <a:t>Pawar and colleagues used pralidoxime iodide. Although the continuous high-dose infusion was well tolerated, an iodine load of about 11·5 g a day is not without risk—the recommended daily intake is just 0·1 mg. Therefore use of pralidoxime chloride or pralidoxime methanesulfonate is preferable, but the dose should account for the different molecular weights of the salts. For example, pralidoxime chloride is 1·53-times more potent than iodide salt. The high-dose regimen of iodide salt is equivalent to 650 mg/h of the chloride salt, similar to the 8 mg/kg per h dose recommended by WHO guidelines</a:t>
            </a:r>
            <a:r>
              <a:rPr lang="en-US" dirty="0" smtClean="0"/>
              <a:t>.</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93366" y="1371600"/>
          <a:ext cx="1357268" cy="5257800"/>
        </p:xfrm>
        <a:graphic>
          <a:graphicData uri="http://schemas.openxmlformats.org/drawingml/2006/table">
            <a:tbl>
              <a:tblPr/>
              <a:tblGrid>
                <a:gridCol w="1136728"/>
                <a:gridCol w="220540"/>
              </a:tblGrid>
              <a:tr h="4064000">
                <a:tc>
                  <a:txBody>
                    <a:bodyPr/>
                    <a:lstStyle/>
                    <a:p>
                      <a:endParaRPr lang="en-US" sz="1500" dirty="0"/>
                    </a:p>
                  </a:txBody>
                  <a:tcPr marL="0" marR="0" marT="0" marB="0">
                    <a:lnL>
                      <a:noFill/>
                    </a:lnL>
                    <a:lnR>
                      <a:noFill/>
                    </a:lnR>
                    <a:lnT>
                      <a:noFill/>
                    </a:lnT>
                    <a:lnB>
                      <a:noFill/>
                    </a:lnB>
                  </a:tcPr>
                </a:tc>
                <a:tc>
                  <a:txBody>
                    <a:bodyPr/>
                    <a:lstStyle/>
                    <a:p>
                      <a:r>
                        <a:rPr lang="en-US" sz="1500" dirty="0"/>
                        <a:t>Sponsored Document from</a:t>
                      </a:r>
                    </a:p>
                    <a:p>
                      <a:r>
                        <a:rPr lang="en-US" sz="1500" dirty="0"/>
                        <a:t>Lancet</a:t>
                      </a:r>
                    </a:p>
                  </a:txBody>
                  <a:tcPr marL="31358" marR="0" marT="0" marB="0">
                    <a:lnL>
                      <a:noFill/>
                    </a:lnL>
                    <a:lnR>
                      <a:noFill/>
                    </a:lnR>
                    <a:lnT>
                      <a:noFill/>
                    </a:lnT>
                    <a:lnB>
                      <a:noFill/>
                    </a:lnB>
                  </a:tcPr>
                </a:tc>
              </a:tr>
            </a:tbl>
          </a:graphicData>
        </a:graphic>
      </p:graphicFrame>
      <p:sp>
        <p:nvSpPr>
          <p:cNvPr id="1026" name="Rectangle 2"/>
          <p:cNvSpPr>
            <a:spLocks noChangeArrowheads="1"/>
          </p:cNvSpPr>
          <p:nvPr/>
        </p:nvSpPr>
        <p:spPr bwMode="auto">
          <a:xfrm>
            <a:off x="0" y="0"/>
            <a:ext cx="9144000" cy="82176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45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From: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hlinkClick r:id="rId2"/>
              </a:rPr>
              <a:t>Lancet. 2006 . </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93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Figure</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grpSp>
        <p:nvGrpSpPr>
          <p:cNvPr id="3" name="Group 1"/>
          <p:cNvGrpSpPr>
            <a:grpSpLocks/>
          </p:cNvGrpSpPr>
          <p:nvPr/>
        </p:nvGrpSpPr>
        <p:grpSpPr bwMode="auto">
          <a:xfrm>
            <a:off x="0" y="-4848225"/>
            <a:ext cx="4572000" cy="5562600"/>
            <a:chOff x="0" y="-3054"/>
            <a:chExt cx="2880" cy="3504"/>
          </a:xfrm>
        </p:grpSpPr>
        <p:pic>
          <p:nvPicPr>
            <p:cNvPr id="1027" name="Picture 3" descr="pmc logo image"/>
            <p:cNvPicPr>
              <a:picLocks noChangeAspect="1" noChangeArrowheads="1"/>
            </p:cNvPicPr>
            <p:nvPr/>
          </p:nvPicPr>
          <p:blipFill>
            <a:blip r:embed="rId3"/>
            <a:srcRect/>
            <a:stretch>
              <a:fillRect/>
            </a:stretch>
          </p:blipFill>
          <p:spPr bwMode="auto">
            <a:xfrm>
              <a:off x="2010" y="-3054"/>
              <a:ext cx="870" cy="450"/>
            </a:xfrm>
            <a:prstGeom prst="rect">
              <a:avLst/>
            </a:prstGeom>
            <a:noFill/>
          </p:spPr>
        </p:pic>
        <p:sp>
          <p:nvSpPr>
            <p:cNvPr id="1030" name="Rectangle 6">
              <a:hlinkClick r:id="rId4"/>
            </p:cNvPr>
            <p:cNvSpPr>
              <a:spLocks noChangeArrowheads="1"/>
            </p:cNvSpPr>
            <p:nvPr/>
          </p:nvSpPr>
          <p:spPr bwMode="auto">
            <a:xfrm>
              <a:off x="0" y="0"/>
              <a:ext cx="870" cy="4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1029" name="Rectangle 5">
              <a:hlinkClick r:id="rId4"/>
            </p:cNvPr>
            <p:cNvSpPr>
              <a:spLocks noChangeArrowheads="1"/>
            </p:cNvSpPr>
            <p:nvPr/>
          </p:nvSpPr>
          <p:spPr bwMode="auto">
            <a:xfrm>
              <a:off x="42" y="312"/>
              <a:ext cx="270" cy="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1028" name="Rectangle 4">
              <a:hlinkClick r:id="rId5"/>
            </p:cNvPr>
            <p:cNvSpPr>
              <a:spLocks noChangeArrowheads="1"/>
            </p:cNvSpPr>
            <p:nvPr/>
          </p:nvSpPr>
          <p:spPr bwMode="auto">
            <a:xfrm>
              <a:off x="390" y="312"/>
              <a:ext cx="432" cy="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endParaRPr lang="en-US" dirty="0"/>
            </a:p>
          </p:txBody>
        </p:sp>
      </p:grpSp>
      <p:pic>
        <p:nvPicPr>
          <p:cNvPr id="1031" name="Picture 7" descr="Elsevier Full-Text Article">
            <a:hlinkClick r:id="rId6" tooltip="ELSEVIER: FREE Full-Text Article"/>
          </p:cNvPr>
          <p:cNvPicPr>
            <a:picLocks noChangeAspect="1" noChangeArrowheads="1"/>
          </p:cNvPicPr>
          <p:nvPr/>
        </p:nvPicPr>
        <p:blipFill>
          <a:blip r:embed="rId7"/>
          <a:srcRect/>
          <a:stretch>
            <a:fillRect/>
          </a:stretch>
        </p:blipFill>
        <p:spPr bwMode="auto">
          <a:xfrm>
            <a:off x="4683125" y="-4848225"/>
            <a:ext cx="1238250" cy="285750"/>
          </a:xfrm>
          <a:prstGeom prst="rect">
            <a:avLst/>
          </a:prstGeom>
          <a:noFill/>
        </p:spPr>
      </p:pic>
      <p:pic>
        <p:nvPicPr>
          <p:cNvPr id="1032" name="Picture 8" descr="An external file that holds a picture, illustration, etc.&#10;Object name is gr1.jpg Object name is gr1.jpg">
            <a:hlinkClick r:id="rId8"/>
          </p:cNvPr>
          <p:cNvPicPr>
            <a:picLocks noChangeAspect="1" noChangeArrowheads="1"/>
          </p:cNvPicPr>
          <p:nvPr/>
        </p:nvPicPr>
        <p:blipFill>
          <a:blip r:embed="rId9"/>
          <a:srcRect/>
          <a:stretch>
            <a:fillRect/>
          </a:stretch>
        </p:blipFill>
        <p:spPr bwMode="auto">
          <a:xfrm>
            <a:off x="1687512" y="381000"/>
            <a:ext cx="5094287" cy="4495800"/>
          </a:xfrm>
          <a:prstGeom prst="rect">
            <a:avLst/>
          </a:prstGeom>
          <a:noFill/>
        </p:spPr>
      </p:pic>
      <p:sp>
        <p:nvSpPr>
          <p:cNvPr id="11" name="Rectangle 10"/>
          <p:cNvSpPr/>
          <p:nvPr/>
        </p:nvSpPr>
        <p:spPr>
          <a:xfrm rot="10800000" flipV="1">
            <a:off x="228600" y="5263292"/>
            <a:ext cx="8763000" cy="1200329"/>
          </a:xfrm>
          <a:prstGeom prst="rect">
            <a:avLst/>
          </a:prstGeom>
        </p:spPr>
        <p:txBody>
          <a:bodyPr wrap="square">
            <a:spAutoFit/>
          </a:bodyPr>
          <a:lstStyle/>
          <a:p>
            <a:pPr lvl="0" eaLnBrk="0" fontAlgn="base" hangingPunct="0">
              <a:spcBef>
                <a:spcPct val="0"/>
              </a:spcBef>
              <a:spcAft>
                <a:spcPct val="0"/>
              </a:spcAft>
            </a:pPr>
            <a:r>
              <a:rPr lang="en-US" dirty="0">
                <a:latin typeface="Arial" charset="0"/>
              </a:rPr>
              <a:t>Calculated pralidoxime plasma concentration, two-dose regimen</a:t>
            </a:r>
          </a:p>
          <a:p>
            <a:pPr lvl="0" eaLnBrk="0" fontAlgn="base" hangingPunct="0">
              <a:spcBef>
                <a:spcPct val="0"/>
              </a:spcBef>
              <a:spcAft>
                <a:spcPct val="0"/>
              </a:spcAft>
            </a:pPr>
            <a:r>
              <a:rPr lang="en-US" dirty="0">
                <a:latin typeface="Arial" charset="0"/>
              </a:rPr>
              <a:t>Calculated for 50-kg person. High dose=2-g bolus over 30 min, then continuous infusion of 1 g/h for 48 h, then 1 g/h every 4 h. Low dose=2-g bolus over 30 min, then 1 g/h every 4 h.</a:t>
            </a:r>
            <a:endParaRPr lang="en-US" dirty="0"/>
          </a:p>
        </p:txBody>
      </p:sp>
      <p:pic>
        <p:nvPicPr>
          <p:cNvPr id="12" name="Picture 8" descr="An external file that holds a picture, illustration, etc.&#10;Object name is gr1.jpg Object name is gr1.jpg">
            <a:hlinkClick r:id="rId8"/>
          </p:cNvPr>
          <p:cNvPicPr>
            <a:picLocks noChangeAspect="1" noChangeArrowheads="1"/>
          </p:cNvPicPr>
          <p:nvPr/>
        </p:nvPicPr>
        <p:blipFill>
          <a:blip r:embed="rId9"/>
          <a:srcRect/>
          <a:stretch>
            <a:fillRect/>
          </a:stretch>
        </p:blipFill>
        <p:spPr bwMode="auto">
          <a:xfrm>
            <a:off x="1371600" y="188209"/>
            <a:ext cx="5399087" cy="4764791"/>
          </a:xfrm>
          <a:prstGeom prst="rect">
            <a:avLst/>
          </a:prstGeom>
          <a:noFill/>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89844"/>
            <a:ext cx="8153400" cy="2862322"/>
          </a:xfrm>
          <a:prstGeom prst="rect">
            <a:avLst/>
          </a:prstGeom>
        </p:spPr>
        <p:txBody>
          <a:bodyPr wrap="square">
            <a:spAutoFit/>
          </a:bodyPr>
          <a:lstStyle/>
          <a:p>
            <a:r>
              <a:rPr lang="en-US" dirty="0" smtClean="0"/>
              <a:t>Atropine Sulfate Injection is a </a:t>
            </a:r>
            <a:r>
              <a:rPr lang="en-US" dirty="0" err="1" smtClean="0">
                <a:hlinkClick r:id="rId3"/>
              </a:rPr>
              <a:t>parenteral</a:t>
            </a:r>
            <a:r>
              <a:rPr lang="en-US" dirty="0" smtClean="0"/>
              <a:t> </a:t>
            </a:r>
            <a:r>
              <a:rPr lang="en-US" dirty="0" err="1" smtClean="0">
                <a:hlinkClick r:id="rId4"/>
              </a:rPr>
              <a:t>anticholinergic</a:t>
            </a:r>
            <a:r>
              <a:rPr lang="en-US" dirty="0" smtClean="0"/>
              <a:t> agent and </a:t>
            </a:r>
            <a:r>
              <a:rPr lang="en-US" dirty="0" err="1" smtClean="0"/>
              <a:t>muscarinic</a:t>
            </a:r>
            <a:r>
              <a:rPr lang="en-US" dirty="0" smtClean="0"/>
              <a:t> </a:t>
            </a:r>
            <a:r>
              <a:rPr lang="en-US" dirty="0" smtClean="0">
                <a:hlinkClick r:id="rId5"/>
              </a:rPr>
              <a:t>antagonist</a:t>
            </a:r>
            <a:r>
              <a:rPr lang="en-US" dirty="0" smtClean="0"/>
              <a:t>. </a:t>
            </a:r>
          </a:p>
          <a:p>
            <a:r>
              <a:rPr lang="en-US" dirty="0" smtClean="0"/>
              <a:t>Atropine Sulfate, USP is chemically designated 1a H, 5a H-Tropan-3-a </a:t>
            </a:r>
            <a:r>
              <a:rPr lang="en-US" dirty="0" err="1" smtClean="0"/>
              <a:t>ol</a:t>
            </a:r>
            <a:r>
              <a:rPr lang="en-US" dirty="0" smtClean="0"/>
              <a:t> (±)-</a:t>
            </a:r>
            <a:r>
              <a:rPr lang="en-US" dirty="0" err="1" smtClean="0"/>
              <a:t>tropate</a:t>
            </a:r>
            <a:r>
              <a:rPr lang="en-US" dirty="0" smtClean="0"/>
              <a:t>(ester), sulfate (2:1) (salt) monohydrate, (C</a:t>
            </a:r>
            <a:r>
              <a:rPr lang="en-US" baseline="-25000" dirty="0" smtClean="0"/>
              <a:t>17</a:t>
            </a:r>
            <a:r>
              <a:rPr lang="en-US" dirty="0" smtClean="0"/>
              <a:t>H</a:t>
            </a:r>
            <a:r>
              <a:rPr lang="en-US" baseline="-25000" dirty="0" smtClean="0"/>
              <a:t>23</a:t>
            </a:r>
            <a:r>
              <a:rPr lang="en-US" dirty="0" smtClean="0"/>
              <a:t>NO</a:t>
            </a:r>
            <a:r>
              <a:rPr lang="en-US" baseline="-25000" dirty="0" smtClean="0"/>
              <a:t>3</a:t>
            </a:r>
            <a:r>
              <a:rPr lang="en-US" dirty="0" smtClean="0"/>
              <a:t>)</a:t>
            </a:r>
            <a:r>
              <a:rPr lang="en-US" baseline="-25000" dirty="0" smtClean="0"/>
              <a:t>2</a:t>
            </a:r>
            <a:r>
              <a:rPr lang="en-US" dirty="0" smtClean="0"/>
              <a:t> • H</a:t>
            </a:r>
            <a:r>
              <a:rPr lang="en-US" baseline="-25000" dirty="0" smtClean="0"/>
              <a:t>2</a:t>
            </a:r>
            <a:r>
              <a:rPr lang="en-US" dirty="0" smtClean="0"/>
              <a:t>SO</a:t>
            </a:r>
            <a:r>
              <a:rPr lang="en-US" baseline="-25000" dirty="0" smtClean="0"/>
              <a:t>4</a:t>
            </a:r>
            <a:r>
              <a:rPr lang="en-US" dirty="0" smtClean="0"/>
              <a:t> • H</a:t>
            </a:r>
            <a:r>
              <a:rPr lang="en-US" baseline="-25000" dirty="0" smtClean="0"/>
              <a:t>2</a:t>
            </a:r>
            <a:r>
              <a:rPr lang="en-US" dirty="0" smtClean="0"/>
              <a:t>O, colorless crystals or white crystalline powder very soluble in water. It has the following structural formula: </a:t>
            </a:r>
          </a:p>
          <a:p>
            <a:r>
              <a:rPr lang="en-US" dirty="0" smtClean="0"/>
              <a:t>Atropine, a naturally occurring belladonna </a:t>
            </a:r>
            <a:r>
              <a:rPr lang="en-US" dirty="0" smtClean="0">
                <a:hlinkClick r:id="rId6"/>
              </a:rPr>
              <a:t>alkaloid</a:t>
            </a:r>
            <a:r>
              <a:rPr lang="en-US" dirty="0" smtClean="0"/>
              <a:t>, is a </a:t>
            </a:r>
            <a:r>
              <a:rPr lang="en-US" dirty="0" err="1" smtClean="0"/>
              <a:t>racemic</a:t>
            </a:r>
            <a:r>
              <a:rPr lang="en-US" dirty="0" smtClean="0"/>
              <a:t> mixture of equal parts of d- and 1-hyocyamine, whose activity is due almost entirely to the </a:t>
            </a:r>
            <a:r>
              <a:rPr lang="en-US" dirty="0" err="1" smtClean="0"/>
              <a:t>levo</a:t>
            </a:r>
            <a:r>
              <a:rPr lang="en-US" dirty="0" smtClean="0"/>
              <a:t> isomer of the drug.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8437"/>
            <a:ext cx="8686800" cy="6663363"/>
          </a:xfrm>
          <a:prstGeom prst="rect">
            <a:avLst/>
          </a:prstGeom>
        </p:spPr>
        <p:txBody>
          <a:bodyPr wrap="square">
            <a:spAutoFit/>
          </a:bodyPr>
          <a:lstStyle/>
          <a:p>
            <a:r>
              <a:rPr lang="en-US" b="1" cap="all" dirty="0" smtClean="0">
                <a:solidFill>
                  <a:srgbClr val="FFFF00"/>
                </a:solidFill>
              </a:rPr>
              <a:t>Diagnosis</a:t>
            </a:r>
          </a:p>
          <a:p>
            <a:endParaRPr lang="en-US" b="1" cap="all" dirty="0" smtClean="0">
              <a:solidFill>
                <a:srgbClr val="FFFF00"/>
              </a:solidFill>
            </a:endParaRPr>
          </a:p>
          <a:p>
            <a:r>
              <a:rPr lang="en-US" sz="1700" dirty="0" smtClean="0">
                <a:latin typeface="Arial" pitchFamily="34" charset="0"/>
                <a:cs typeface="Arial" pitchFamily="34" charset="0"/>
              </a:rPr>
              <a:t>Check for signs of autonomic disorders during the physical examination. </a:t>
            </a:r>
          </a:p>
          <a:p>
            <a:r>
              <a:rPr lang="en-US" sz="1700" dirty="0" smtClean="0">
                <a:latin typeface="Arial" pitchFamily="34" charset="0"/>
                <a:cs typeface="Arial" pitchFamily="34" charset="0"/>
              </a:rPr>
              <a:t>Measure blood pressure and heart rate while a person is lying down or sitting and after the person stands. </a:t>
            </a:r>
          </a:p>
          <a:p>
            <a:r>
              <a:rPr lang="en-US" sz="1700" dirty="0" smtClean="0">
                <a:latin typeface="Arial" pitchFamily="34" charset="0"/>
                <a:cs typeface="Arial" pitchFamily="34" charset="0"/>
              </a:rPr>
              <a:t>Examine the pupils for abnormal responses or lack of response to changes in light.</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Tilt table testing may be done to check blood pressure and heart rate responses to changes in position. Blood pressure is measured after the person, who is lying flat on a pivoting table, is tilted into an upright position. </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Blood pressure is also measured continuously while the person performs a Valsalva maneuver (forcefully trying to exhale without letting air escape, as during a bowel movement). </a:t>
            </a:r>
          </a:p>
          <a:p>
            <a:r>
              <a:rPr lang="en-US" sz="1700" dirty="0" smtClean="0">
                <a:latin typeface="Arial" pitchFamily="34" charset="0"/>
                <a:cs typeface="Arial" pitchFamily="34" charset="0"/>
              </a:rPr>
              <a:t>Electrocardiography is done to determine whether the heart rate changes as it normally does during deep breathing and the Valsalva maneuver.</a:t>
            </a:r>
          </a:p>
          <a:p>
            <a:r>
              <a:rPr lang="en-US" sz="1700" dirty="0" smtClean="0">
                <a:latin typeface="Arial" pitchFamily="34" charset="0"/>
                <a:cs typeface="Arial" pitchFamily="34" charset="0"/>
              </a:rPr>
              <a:t>Sweat testing </a:t>
            </a:r>
          </a:p>
          <a:p>
            <a:r>
              <a:rPr lang="en-US" sz="1700" dirty="0" smtClean="0">
                <a:latin typeface="Arial" pitchFamily="34" charset="0"/>
                <a:cs typeface="Arial" pitchFamily="34" charset="0"/>
              </a:rPr>
              <a:t>Sweat glands are stimulated by electrodes that are filled with acetylcholine and placed on the legs and wrist.  Measure volume of sweat to determine whether sweat production is normal (slight burning sensation may be felt during the test). </a:t>
            </a:r>
          </a:p>
          <a:p>
            <a:r>
              <a:rPr lang="en-US" sz="1700" dirty="0" smtClean="0">
                <a:latin typeface="Arial" pitchFamily="34" charset="0"/>
                <a:cs typeface="Arial" pitchFamily="34" charset="0"/>
              </a:rPr>
              <a:t>Thermoregulatory sweat test-</a:t>
            </a:r>
          </a:p>
          <a:p>
            <a:r>
              <a:rPr lang="en-US" sz="1700" dirty="0" smtClean="0">
                <a:latin typeface="Arial" pitchFamily="34" charset="0"/>
                <a:cs typeface="Arial" pitchFamily="34" charset="0"/>
              </a:rPr>
              <a:t>Dye is applied to the skin and person is placed in a closed, heated compartment to stimulate sweating. </a:t>
            </a:r>
          </a:p>
          <a:p>
            <a:r>
              <a:rPr lang="en-US" sz="1700" dirty="0" smtClean="0">
                <a:latin typeface="Arial" pitchFamily="34" charset="0"/>
                <a:cs typeface="Arial" pitchFamily="34" charset="0"/>
              </a:rPr>
              <a:t>Sweat causes the dye to change color. Identify areas of the body  that sweat too much or too little.</a:t>
            </a:r>
            <a:endParaRPr lang="en-US" sz="1700" dirty="0">
              <a:latin typeface="Arial" pitchFamily="34" charset="0"/>
              <a:cs typeface="Arial"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686800" cy="7017306"/>
          </a:xfrm>
          <a:prstGeom prst="rect">
            <a:avLst/>
          </a:prstGeom>
        </p:spPr>
        <p:txBody>
          <a:bodyPr wrap="square">
            <a:spAutoFit/>
          </a:bodyPr>
          <a:lstStyle/>
          <a:p>
            <a:r>
              <a:rPr lang="en-US" dirty="0" smtClean="0">
                <a:hlinkClick r:id="rId3"/>
              </a:rPr>
              <a:t>Atropine</a:t>
            </a:r>
            <a:r>
              <a:rPr lang="en-US" dirty="0" smtClean="0"/>
              <a:t> Sulfate Injections, USP, is indicated when excessive (or sometime normal) muscarinic effects are judged to be life threatening or are producing symptoms </a:t>
            </a:r>
            <a:r>
              <a:rPr lang="en-US" dirty="0" smtClean="0"/>
              <a:t>severe </a:t>
            </a:r>
            <a:r>
              <a:rPr lang="en-US" dirty="0" smtClean="0"/>
              <a:t>enough to call of temporary, reversible muscarinic blockade. Examples, not an exhaustive list, of such possible uses are</a:t>
            </a:r>
            <a:r>
              <a:rPr lang="en-US" dirty="0" smtClean="0"/>
              <a:t>:</a:t>
            </a:r>
          </a:p>
          <a:p>
            <a:endParaRPr lang="en-US" dirty="0" smtClean="0"/>
          </a:p>
          <a:p>
            <a:pPr marL="342900" indent="-342900">
              <a:buAutoNum type="arabicPeriod"/>
            </a:pPr>
            <a:r>
              <a:rPr lang="en-US" dirty="0" smtClean="0"/>
              <a:t>As </a:t>
            </a:r>
            <a:r>
              <a:rPr lang="en-US" dirty="0" smtClean="0"/>
              <a:t>an antisialogogue when reduction of secretions of the </a:t>
            </a:r>
            <a:r>
              <a:rPr lang="en-US" dirty="0" smtClean="0">
                <a:hlinkClick r:id="rId4"/>
              </a:rPr>
              <a:t>respiratory</a:t>
            </a:r>
            <a:r>
              <a:rPr lang="en-US" dirty="0" smtClean="0"/>
              <a:t> tract are thought to be needed; its routine use as a preanesthetic agent is </a:t>
            </a:r>
            <a:r>
              <a:rPr lang="en-US" dirty="0" smtClean="0"/>
              <a:t>discouraged</a:t>
            </a:r>
          </a:p>
          <a:p>
            <a:pPr marL="342900" indent="-342900"/>
            <a:r>
              <a:rPr lang="en-US" dirty="0" smtClean="0"/>
              <a:t/>
            </a:r>
            <a:br>
              <a:rPr lang="en-US" dirty="0" smtClean="0"/>
            </a:br>
            <a:r>
              <a:rPr lang="en-US" dirty="0" smtClean="0"/>
              <a:t>2. To blunt the increased vagal tone (decreased </a:t>
            </a:r>
            <a:r>
              <a:rPr lang="en-US" dirty="0" smtClean="0">
                <a:hlinkClick r:id="rId5"/>
              </a:rPr>
              <a:t>pulse</a:t>
            </a:r>
            <a:r>
              <a:rPr lang="en-US" dirty="0" smtClean="0"/>
              <a:t> and </a:t>
            </a:r>
            <a:r>
              <a:rPr lang="en-US" dirty="0" smtClean="0">
                <a:hlinkClick r:id="rId6"/>
              </a:rPr>
              <a:t>blood pressure</a:t>
            </a:r>
            <a:r>
              <a:rPr lang="en-US" dirty="0" smtClean="0"/>
              <a:t>) produced by intra-abdominal tract or ocular muscle traction, its routine use to prevent such events is </a:t>
            </a:r>
            <a:r>
              <a:rPr lang="en-US" dirty="0" smtClean="0"/>
              <a:t>discouraged</a:t>
            </a:r>
          </a:p>
          <a:p>
            <a:pPr marL="342900" indent="-342900"/>
            <a:r>
              <a:rPr lang="en-US" dirty="0" smtClean="0"/>
              <a:t/>
            </a:r>
            <a:br>
              <a:rPr lang="en-US" dirty="0" smtClean="0"/>
            </a:br>
            <a:r>
              <a:rPr lang="en-US" dirty="0" smtClean="0"/>
              <a:t>3. To temporarily increase </a:t>
            </a:r>
            <a:r>
              <a:rPr lang="en-US" dirty="0" smtClean="0">
                <a:hlinkClick r:id="rId7"/>
              </a:rPr>
              <a:t>heart rate</a:t>
            </a:r>
            <a:r>
              <a:rPr lang="en-US" dirty="0" smtClean="0"/>
              <a:t> or decrease AV-block until definitive </a:t>
            </a:r>
            <a:r>
              <a:rPr lang="en-US" dirty="0" smtClean="0">
                <a:hlinkClick r:id="rId8"/>
              </a:rPr>
              <a:t>intervention</a:t>
            </a:r>
            <a:r>
              <a:rPr lang="en-US" dirty="0" smtClean="0"/>
              <a:t> can take place, when </a:t>
            </a:r>
            <a:r>
              <a:rPr lang="en-US" dirty="0" smtClean="0">
                <a:hlinkClick r:id="rId9"/>
              </a:rPr>
              <a:t>bradycardia</a:t>
            </a:r>
            <a:r>
              <a:rPr lang="en-US" dirty="0" smtClean="0"/>
              <a:t> or AV-block are judged to be hemodynamically significant and thought to be due to excess vagal </a:t>
            </a:r>
            <a:r>
              <a:rPr lang="en-US" dirty="0" smtClean="0"/>
              <a:t>tone</a:t>
            </a:r>
          </a:p>
          <a:p>
            <a:pPr marL="342900" indent="-342900"/>
            <a:r>
              <a:rPr lang="en-US" dirty="0" smtClean="0"/>
              <a:t/>
            </a:r>
            <a:br>
              <a:rPr lang="en-US" dirty="0" smtClean="0"/>
            </a:br>
            <a:r>
              <a:rPr lang="en-US" dirty="0" smtClean="0"/>
              <a:t>4. As an </a:t>
            </a:r>
            <a:r>
              <a:rPr lang="en-US" dirty="0" smtClean="0">
                <a:hlinkClick r:id="rId10"/>
              </a:rPr>
              <a:t>antidote</a:t>
            </a:r>
            <a:r>
              <a:rPr lang="en-US" dirty="0" smtClean="0"/>
              <a:t> for inadvertent overdose of cholinergic drugs or for cholinesterase </a:t>
            </a:r>
            <a:r>
              <a:rPr lang="en-US" dirty="0" smtClean="0">
                <a:hlinkClick r:id="rId11"/>
              </a:rPr>
              <a:t>poisoning</a:t>
            </a:r>
            <a:r>
              <a:rPr lang="en-US" dirty="0" smtClean="0"/>
              <a:t> such as from organophosphorus </a:t>
            </a:r>
            <a:r>
              <a:rPr lang="en-US" dirty="0" smtClean="0"/>
              <a:t>insecticides</a:t>
            </a:r>
          </a:p>
          <a:p>
            <a:pPr marL="342900" indent="-342900"/>
            <a:r>
              <a:rPr lang="en-US" dirty="0" smtClean="0"/>
              <a:t/>
            </a:r>
            <a:br>
              <a:rPr lang="en-US" dirty="0" smtClean="0"/>
            </a:br>
            <a:r>
              <a:rPr lang="en-US" dirty="0" smtClean="0"/>
              <a:t>5. As an antidote for the "rapid type of mushroom poisoning due to the presence of the </a:t>
            </a:r>
            <a:r>
              <a:rPr lang="en-US" dirty="0" smtClean="0">
                <a:hlinkClick r:id="rId12"/>
              </a:rPr>
              <a:t>alkaloid</a:t>
            </a:r>
            <a:r>
              <a:rPr lang="en-US" dirty="0" smtClean="0"/>
              <a:t> muscarine, in certain species of </a:t>
            </a:r>
            <a:r>
              <a:rPr lang="en-US" dirty="0" smtClean="0">
                <a:hlinkClick r:id="rId13"/>
              </a:rPr>
              <a:t>fungus</a:t>
            </a:r>
            <a:r>
              <a:rPr lang="en-US" dirty="0" smtClean="0"/>
              <a:t> such as Amanita </a:t>
            </a:r>
            <a:r>
              <a:rPr lang="en-US" dirty="0" smtClean="0"/>
              <a:t>muscaria</a:t>
            </a:r>
          </a:p>
          <a:p>
            <a:pPr marL="342900" indent="-342900"/>
            <a:endParaRPr lang="en-US" smtClean="0"/>
          </a:p>
          <a:p>
            <a:pPr marL="342900" indent="-342900"/>
            <a:r>
              <a:rPr lang="en-US" smtClean="0"/>
              <a:t>     </a:t>
            </a:r>
            <a:r>
              <a:rPr lang="en-US" dirty="0" smtClean="0"/>
              <a:t>6</a:t>
            </a:r>
            <a:r>
              <a:rPr lang="en-US" dirty="0" smtClean="0"/>
              <a:t>. To alleviate the </a:t>
            </a:r>
            <a:r>
              <a:rPr lang="en-US" dirty="0" err="1" smtClean="0"/>
              <a:t>muscarinic</a:t>
            </a:r>
            <a:r>
              <a:rPr lang="en-US" dirty="0" smtClean="0"/>
              <a:t> side effects of </a:t>
            </a:r>
            <a:r>
              <a:rPr lang="en-US" dirty="0" err="1" smtClean="0"/>
              <a:t>anticholinesterase</a:t>
            </a:r>
            <a:r>
              <a:rPr lang="en-US" dirty="0" smtClean="0"/>
              <a:t> drugs used for reversal of </a:t>
            </a:r>
            <a:r>
              <a:rPr lang="en-US" dirty="0" smtClean="0">
                <a:hlinkClick r:id="rId14"/>
              </a:rPr>
              <a:t>neuromuscular</a:t>
            </a:r>
            <a:r>
              <a:rPr lang="en-US" dirty="0" smtClean="0"/>
              <a:t> blockade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1200329"/>
          </a:xfrm>
          <a:prstGeom prst="rect">
            <a:avLst/>
          </a:prstGeom>
        </p:spPr>
        <p:txBody>
          <a:bodyPr wrap="square">
            <a:spAutoFit/>
          </a:bodyPr>
          <a:lstStyle/>
          <a:p>
            <a:r>
              <a:rPr lang="en-US" dirty="0" smtClean="0">
                <a:solidFill>
                  <a:srgbClr val="FFFF00"/>
                </a:solidFill>
              </a:rPr>
              <a:t>Fainting</a:t>
            </a:r>
            <a:r>
              <a:rPr lang="en-US" dirty="0" smtClean="0"/>
              <a:t> is a sudden, temporary loss of consciousness that usually results in a fall. Healthcare professionals often use the term ‘syncope’ when referring to fainting because it distinguishes fainting from other causes of temporary unconsciousness, such as seizures (fits) or concussion. </a:t>
            </a:r>
            <a:endParaRPr lang="en-US" dirty="0"/>
          </a:p>
        </p:txBody>
      </p:sp>
      <p:sp>
        <p:nvSpPr>
          <p:cNvPr id="3" name="Rectangle 2"/>
          <p:cNvSpPr/>
          <p:nvPr/>
        </p:nvSpPr>
        <p:spPr>
          <a:xfrm>
            <a:off x="0" y="1219200"/>
            <a:ext cx="9144000" cy="1200329"/>
          </a:xfrm>
          <a:prstGeom prst="rect">
            <a:avLst/>
          </a:prstGeom>
        </p:spPr>
        <p:txBody>
          <a:bodyPr wrap="square">
            <a:spAutoFit/>
          </a:bodyPr>
          <a:lstStyle/>
          <a:p>
            <a:r>
              <a:rPr lang="en-US" dirty="0" smtClean="0"/>
              <a:t>In order to function properly, the brain relies on oxygen that is carried in the blood. Fainting can occur when the blood flow to the brain is reduced. This is usually brief and quickly corrected by the body, but it can cause people to feel odd, sweaty and dizzy. If it lasts long enough, they may fall down. This is called a faint.</a:t>
            </a:r>
            <a:endParaRPr lang="en-US" dirty="0"/>
          </a:p>
        </p:txBody>
      </p:sp>
      <p:sp>
        <p:nvSpPr>
          <p:cNvPr id="4" name="Rectangle 3"/>
          <p:cNvSpPr/>
          <p:nvPr/>
        </p:nvSpPr>
        <p:spPr>
          <a:xfrm>
            <a:off x="0" y="2514600"/>
            <a:ext cx="9144000" cy="2308324"/>
          </a:xfrm>
          <a:prstGeom prst="rect">
            <a:avLst/>
          </a:prstGeom>
        </p:spPr>
        <p:txBody>
          <a:bodyPr wrap="square">
            <a:spAutoFit/>
          </a:bodyPr>
          <a:lstStyle/>
          <a:p>
            <a:r>
              <a:rPr lang="en-US" dirty="0" smtClean="0"/>
              <a:t>The cause of the reduced blood supply to the brain can vary,</a:t>
            </a:r>
          </a:p>
          <a:p>
            <a:pPr marL="342900" indent="-342900">
              <a:buAutoNum type="alphaLcPeriod"/>
            </a:pPr>
            <a:r>
              <a:rPr lang="en-US" dirty="0" smtClean="0"/>
              <a:t>caused by blood pooling in the big veins in the legs when someone stands up </a:t>
            </a:r>
          </a:p>
          <a:p>
            <a:pPr marL="342900" indent="-342900"/>
            <a:r>
              <a:rPr lang="en-US" dirty="0" smtClean="0"/>
              <a:t>     occasionally fainting can occur from sitting. </a:t>
            </a:r>
          </a:p>
          <a:p>
            <a:r>
              <a:rPr lang="en-US" dirty="0" smtClean="0"/>
              <a:t>b. reduced blood volume, for example, if someone has not drunk enough water </a:t>
            </a:r>
          </a:p>
          <a:p>
            <a:r>
              <a:rPr lang="en-US" dirty="0" smtClean="0"/>
              <a:t>c. slows the heart down, for example, being sick</a:t>
            </a:r>
          </a:p>
          <a:p>
            <a:endParaRPr lang="en-US" dirty="0" smtClean="0"/>
          </a:p>
          <a:p>
            <a:r>
              <a:rPr lang="en-US" dirty="0" smtClean="0"/>
              <a:t> </a:t>
            </a:r>
          </a:p>
          <a:p>
            <a:endParaRPr lang="en-US" dirty="0"/>
          </a:p>
        </p:txBody>
      </p:sp>
      <p:sp>
        <p:nvSpPr>
          <p:cNvPr id="5" name="Rectangle 4"/>
          <p:cNvSpPr/>
          <p:nvPr/>
        </p:nvSpPr>
        <p:spPr>
          <a:xfrm>
            <a:off x="0" y="4038600"/>
            <a:ext cx="9144000" cy="3139321"/>
          </a:xfrm>
          <a:prstGeom prst="rect">
            <a:avLst/>
          </a:prstGeom>
        </p:spPr>
        <p:txBody>
          <a:bodyPr wrap="square">
            <a:spAutoFit/>
          </a:bodyPr>
          <a:lstStyle/>
          <a:p>
            <a:r>
              <a:rPr lang="en-US" dirty="0" smtClean="0"/>
              <a:t>Fainting is very common. About 1 young child in 100 may faint (as a result of a fear or pain).</a:t>
            </a:r>
          </a:p>
          <a:p>
            <a:r>
              <a:rPr lang="en-US" dirty="0" smtClean="0"/>
              <a:t>One study found that by 40 years of age- 95 out of 100 people had fainted at least once. </a:t>
            </a:r>
          </a:p>
          <a:p>
            <a:r>
              <a:rPr lang="en-US" dirty="0" smtClean="0"/>
              <a:t>Studies across Europe suggest- about 1 visit in 100 to the emergency departments of hospitals are due to fainting. </a:t>
            </a:r>
          </a:p>
          <a:p>
            <a:r>
              <a:rPr lang="en-US" dirty="0" smtClean="0"/>
              <a:t>In 2008 to 2009, nearly 120,000 people in England were admitted to hospital for fainting.</a:t>
            </a:r>
          </a:p>
          <a:p>
            <a:r>
              <a:rPr lang="en-US" dirty="0" smtClean="0"/>
              <a:t>Almost half of these were 75 years of age or over</a:t>
            </a:r>
          </a:p>
          <a:p>
            <a:endParaRPr lang="en-US" dirty="0" smtClean="0"/>
          </a:p>
          <a:p>
            <a:endParaRPr lang="en-US" dirty="0" smtClean="0"/>
          </a:p>
          <a:p>
            <a:endParaRPr lang="en-US" dirty="0" smtClean="0"/>
          </a:p>
          <a:p>
            <a:endParaRPr lang="en-US" dirty="0" smtClean="0"/>
          </a:p>
        </p:txBody>
      </p:sp>
      <p:sp>
        <p:nvSpPr>
          <p:cNvPr id="6" name="Rectangle 5"/>
          <p:cNvSpPr/>
          <p:nvPr/>
        </p:nvSpPr>
        <p:spPr>
          <a:xfrm>
            <a:off x="0" y="5867400"/>
            <a:ext cx="9067800" cy="923330"/>
          </a:xfrm>
          <a:prstGeom prst="rect">
            <a:avLst/>
          </a:prstGeom>
        </p:spPr>
        <p:txBody>
          <a:bodyPr wrap="square">
            <a:spAutoFit/>
          </a:bodyPr>
          <a:lstStyle/>
          <a:p>
            <a:r>
              <a:rPr lang="en-US" b="1" dirty="0" smtClean="0">
                <a:solidFill>
                  <a:srgbClr val="FFFF00"/>
                </a:solidFill>
              </a:rPr>
              <a:t>Outlook</a:t>
            </a:r>
          </a:p>
          <a:p>
            <a:r>
              <a:rPr lang="en-US" dirty="0" smtClean="0"/>
              <a:t>Around a third of people who have fainted may faint again within three years. In general, the more someone faints, the more likely they are to faint again.</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915400" cy="6494085"/>
          </a:xfrm>
          <a:prstGeom prst="rect">
            <a:avLst/>
          </a:prstGeom>
        </p:spPr>
        <p:txBody>
          <a:bodyPr wrap="square">
            <a:spAutoFit/>
          </a:bodyPr>
          <a:lstStyle/>
          <a:p>
            <a:r>
              <a:rPr lang="en-US" b="1" dirty="0" smtClean="0">
                <a:solidFill>
                  <a:srgbClr val="FFFF00"/>
                </a:solidFill>
              </a:rPr>
              <a:t>POSTURE</a:t>
            </a:r>
            <a:r>
              <a:rPr lang="en-US" dirty="0" smtClean="0">
                <a:solidFill>
                  <a:srgbClr val="FFFF00"/>
                </a:solidFill>
              </a:rPr>
              <a:t> </a:t>
            </a:r>
          </a:p>
          <a:p>
            <a:r>
              <a:rPr lang="en-US" sz="1700" dirty="0" smtClean="0">
                <a:latin typeface="Arial" pitchFamily="34" charset="0"/>
                <a:cs typeface="Arial" pitchFamily="34" charset="0"/>
              </a:rPr>
              <a:t>Usually- </a:t>
            </a:r>
            <a:r>
              <a:rPr lang="en-US" sz="1700" dirty="0">
                <a:latin typeface="Arial" pitchFamily="34" charset="0"/>
                <a:cs typeface="Arial" pitchFamily="34" charset="0"/>
              </a:rPr>
              <a:t>25 to 30% of the circulating blood is in the </a:t>
            </a:r>
            <a:r>
              <a:rPr lang="en-US" sz="1700" dirty="0" smtClean="0">
                <a:latin typeface="Arial" pitchFamily="34" charset="0"/>
                <a:cs typeface="Arial" pitchFamily="34" charset="0"/>
              </a:rPr>
              <a:t>thorax. </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Upright posture- </a:t>
            </a:r>
            <a:r>
              <a:rPr lang="en-US" sz="1700" dirty="0">
                <a:solidFill>
                  <a:srgbClr val="FFFF00"/>
                </a:solidFill>
                <a:latin typeface="Arial" pitchFamily="34" charset="0"/>
                <a:cs typeface="Arial" pitchFamily="34" charset="0"/>
              </a:rPr>
              <a:t>gravity-mediated downward displacement of </a:t>
            </a:r>
            <a:r>
              <a:rPr lang="en-US" sz="1700" dirty="0" smtClean="0">
                <a:solidFill>
                  <a:srgbClr val="FFFF00"/>
                </a:solidFill>
                <a:latin typeface="Arial" pitchFamily="34" charset="0"/>
                <a:cs typeface="Arial" pitchFamily="34" charset="0"/>
              </a:rPr>
              <a:t>between 300 </a:t>
            </a:r>
            <a:r>
              <a:rPr lang="en-US" sz="1700" dirty="0">
                <a:solidFill>
                  <a:srgbClr val="FFFF00"/>
                </a:solidFill>
                <a:latin typeface="Arial" pitchFamily="34" charset="0"/>
                <a:cs typeface="Arial" pitchFamily="34" charset="0"/>
              </a:rPr>
              <a:t>ml to 800 ml of blood to </a:t>
            </a:r>
            <a:r>
              <a:rPr lang="en-US" sz="1700" dirty="0" smtClean="0">
                <a:solidFill>
                  <a:srgbClr val="FFFF00"/>
                </a:solidFill>
                <a:latin typeface="Arial" pitchFamily="34" charset="0"/>
                <a:cs typeface="Arial" pitchFamily="34" charset="0"/>
              </a:rPr>
              <a:t>abdomen </a:t>
            </a:r>
            <a:r>
              <a:rPr lang="en-US" sz="1700" dirty="0">
                <a:solidFill>
                  <a:srgbClr val="FFFF00"/>
                </a:solidFill>
                <a:latin typeface="Arial" pitchFamily="34" charset="0"/>
                <a:cs typeface="Arial" pitchFamily="34" charset="0"/>
              </a:rPr>
              <a:t>and dependent </a:t>
            </a:r>
            <a:r>
              <a:rPr lang="en-US" sz="1700" dirty="0" smtClean="0">
                <a:solidFill>
                  <a:srgbClr val="FFFF00"/>
                </a:solidFill>
                <a:latin typeface="Arial" pitchFamily="34" charset="0"/>
                <a:cs typeface="Arial" pitchFamily="34" charset="0"/>
              </a:rPr>
              <a:t>extremities (volume </a:t>
            </a:r>
            <a:r>
              <a:rPr lang="en-US" sz="1700" dirty="0">
                <a:solidFill>
                  <a:srgbClr val="FFFF00"/>
                </a:solidFill>
                <a:latin typeface="Arial" pitchFamily="34" charset="0"/>
                <a:cs typeface="Arial" pitchFamily="34" charset="0"/>
              </a:rPr>
              <a:t>drop of 26-30% with up to 50% of this fall occurring within the first few seconds </a:t>
            </a:r>
            <a:r>
              <a:rPr lang="en-US" sz="1700" dirty="0" smtClean="0">
                <a:solidFill>
                  <a:srgbClr val="FFFF00"/>
                </a:solidFill>
                <a:latin typeface="Arial" pitchFamily="34" charset="0"/>
                <a:cs typeface="Arial" pitchFamily="34" charset="0"/>
              </a:rPr>
              <a:t>of standing).</a:t>
            </a:r>
          </a:p>
          <a:p>
            <a:r>
              <a:rPr lang="en-US" sz="1700" dirty="0" smtClean="0">
                <a:solidFill>
                  <a:srgbClr val="FFFF00"/>
                </a:solidFill>
                <a:latin typeface="Arial" pitchFamily="34" charset="0"/>
                <a:cs typeface="Arial" pitchFamily="34" charset="0"/>
              </a:rPr>
              <a:t>Almost </a:t>
            </a:r>
            <a:r>
              <a:rPr lang="en-US" sz="1700" dirty="0">
                <a:solidFill>
                  <a:srgbClr val="FFFF00"/>
                </a:solidFill>
                <a:latin typeface="Arial" pitchFamily="34" charset="0"/>
                <a:cs typeface="Arial" pitchFamily="34" charset="0"/>
              </a:rPr>
              <a:t>25% of the body’s total blood volume </a:t>
            </a:r>
            <a:r>
              <a:rPr lang="en-US" sz="1700" dirty="0">
                <a:latin typeface="Arial" pitchFamily="34" charset="0"/>
                <a:cs typeface="Arial" pitchFamily="34" charset="0"/>
              </a:rPr>
              <a:t>may be involved in this </a:t>
            </a:r>
            <a:r>
              <a:rPr lang="en-US" sz="1700" dirty="0" smtClean="0">
                <a:latin typeface="Arial" pitchFamily="34" charset="0"/>
                <a:cs typeface="Arial" pitchFamily="34" charset="0"/>
              </a:rPr>
              <a:t>process- Decreased </a:t>
            </a:r>
            <a:r>
              <a:rPr lang="en-US" sz="1700" dirty="0">
                <a:latin typeface="Arial" pitchFamily="34" charset="0"/>
                <a:cs typeface="Arial" pitchFamily="34" charset="0"/>
              </a:rPr>
              <a:t>venous return to the </a:t>
            </a:r>
            <a:r>
              <a:rPr lang="en-US" sz="1700" dirty="0" smtClean="0">
                <a:latin typeface="Arial" pitchFamily="34" charset="0"/>
                <a:cs typeface="Arial" pitchFamily="34" charset="0"/>
              </a:rPr>
              <a:t>heart ( heart </a:t>
            </a:r>
            <a:r>
              <a:rPr lang="en-US" sz="1700" dirty="0">
                <a:latin typeface="Arial" pitchFamily="34" charset="0"/>
                <a:cs typeface="Arial" pitchFamily="34" charset="0"/>
              </a:rPr>
              <a:t>cannot pump what it does not </a:t>
            </a:r>
            <a:r>
              <a:rPr lang="en-US" sz="1700" dirty="0" smtClean="0">
                <a:latin typeface="Arial" pitchFamily="34" charset="0"/>
                <a:cs typeface="Arial" pitchFamily="34" charset="0"/>
              </a:rPr>
              <a:t>receive)-</a:t>
            </a:r>
          </a:p>
          <a:p>
            <a:r>
              <a:rPr lang="en-US" sz="1700" dirty="0" smtClean="0">
                <a:solidFill>
                  <a:srgbClr val="FFFF00"/>
                </a:solidFill>
                <a:latin typeface="Arial" pitchFamily="34" charset="0"/>
                <a:cs typeface="Arial" pitchFamily="34" charset="0"/>
              </a:rPr>
              <a:t>decrease in stroke </a:t>
            </a:r>
            <a:r>
              <a:rPr lang="en-US" sz="1700" dirty="0">
                <a:solidFill>
                  <a:srgbClr val="FFFF00"/>
                </a:solidFill>
                <a:latin typeface="Arial" pitchFamily="34" charset="0"/>
                <a:cs typeface="Arial" pitchFamily="34" charset="0"/>
              </a:rPr>
              <a:t>volume </a:t>
            </a:r>
            <a:r>
              <a:rPr lang="en-US" sz="1700" dirty="0" smtClean="0">
                <a:solidFill>
                  <a:srgbClr val="FFFF00"/>
                </a:solidFill>
                <a:latin typeface="Arial" pitchFamily="34" charset="0"/>
                <a:cs typeface="Arial" pitchFamily="34" charset="0"/>
              </a:rPr>
              <a:t>(about 40%)</a:t>
            </a:r>
            <a:r>
              <a:rPr lang="en-US" sz="1700" dirty="0" smtClean="0">
                <a:latin typeface="Arial" pitchFamily="34" charset="0"/>
                <a:cs typeface="Arial" pitchFamily="34" charset="0"/>
              </a:rPr>
              <a:t> </a:t>
            </a:r>
          </a:p>
          <a:p>
            <a:r>
              <a:rPr lang="en-US" sz="1700" dirty="0" smtClean="0">
                <a:latin typeface="Arial" pitchFamily="34" charset="0"/>
                <a:cs typeface="Arial" pitchFamily="34" charset="0"/>
              </a:rPr>
              <a:t>(</a:t>
            </a:r>
            <a:r>
              <a:rPr lang="en-US" sz="1200" dirty="0" smtClean="0">
                <a:latin typeface="Arial" pitchFamily="34" charset="0"/>
                <a:cs typeface="Arial" pitchFamily="34" charset="0"/>
              </a:rPr>
              <a:t>The </a:t>
            </a:r>
            <a:r>
              <a:rPr lang="en-US" sz="1200" dirty="0">
                <a:latin typeface="Arial" pitchFamily="34" charset="0"/>
                <a:cs typeface="Arial" pitchFamily="34" charset="0"/>
              </a:rPr>
              <a:t>reference point for determination of these </a:t>
            </a:r>
            <a:r>
              <a:rPr lang="en-US" sz="1200" dirty="0" smtClean="0">
                <a:latin typeface="Arial" pitchFamily="34" charset="0"/>
                <a:cs typeface="Arial" pitchFamily="34" charset="0"/>
              </a:rPr>
              <a:t>changes is </a:t>
            </a:r>
            <a:r>
              <a:rPr lang="en-US" sz="1200" dirty="0">
                <a:latin typeface="Arial" pitchFamily="34" charset="0"/>
                <a:cs typeface="Arial" pitchFamily="34" charset="0"/>
              </a:rPr>
              <a:t>known as the venous hydrostatic indifference point (or HIP) and represents the point of </a:t>
            </a:r>
            <a:r>
              <a:rPr lang="en-US" sz="1200" dirty="0" smtClean="0">
                <a:latin typeface="Arial" pitchFamily="34" charset="0"/>
                <a:cs typeface="Arial" pitchFamily="34" charset="0"/>
              </a:rPr>
              <a:t>the vascular </a:t>
            </a:r>
            <a:r>
              <a:rPr lang="en-US" sz="1200" dirty="0">
                <a:latin typeface="Arial" pitchFamily="34" charset="0"/>
                <a:cs typeface="Arial" pitchFamily="34" charset="0"/>
              </a:rPr>
              <a:t>system where pressure is independent of “posture</a:t>
            </a:r>
            <a:r>
              <a:rPr lang="en-US" sz="1200" dirty="0" smtClean="0">
                <a:latin typeface="Arial" pitchFamily="34" charset="0"/>
                <a:cs typeface="Arial" pitchFamily="34" charset="0"/>
              </a:rPr>
              <a:t>.” </a:t>
            </a:r>
          </a:p>
          <a:p>
            <a:r>
              <a:rPr lang="en-US" sz="1200" dirty="0" smtClean="0">
                <a:latin typeface="Arial" pitchFamily="34" charset="0"/>
                <a:cs typeface="Arial" pitchFamily="34" charset="0"/>
              </a:rPr>
              <a:t>In </a:t>
            </a:r>
            <a:r>
              <a:rPr lang="en-US" sz="1200" dirty="0">
                <a:latin typeface="Arial" pitchFamily="34" charset="0"/>
                <a:cs typeface="Arial" pitchFamily="34" charset="0"/>
              </a:rPr>
              <a:t>humans the venous HIP </a:t>
            </a:r>
            <a:r>
              <a:rPr lang="en-US" sz="1200" dirty="0" smtClean="0">
                <a:latin typeface="Arial" pitchFamily="34" charset="0"/>
                <a:cs typeface="Arial" pitchFamily="34" charset="0"/>
              </a:rPr>
              <a:t>is approximately </a:t>
            </a:r>
            <a:r>
              <a:rPr lang="en-US" sz="1200" dirty="0">
                <a:latin typeface="Arial" pitchFamily="34" charset="0"/>
                <a:cs typeface="Arial" pitchFamily="34" charset="0"/>
              </a:rPr>
              <a:t>at the diaphragmatic level while the arterial HIP lies close to the level of the </a:t>
            </a:r>
            <a:r>
              <a:rPr lang="en-US" sz="1200" dirty="0" smtClean="0">
                <a:latin typeface="Arial" pitchFamily="34" charset="0"/>
                <a:cs typeface="Arial" pitchFamily="34" charset="0"/>
              </a:rPr>
              <a:t>left ventricle</a:t>
            </a:r>
            <a:r>
              <a:rPr lang="en-US" sz="1700" dirty="0" smtClean="0">
                <a:latin typeface="Arial" pitchFamily="34" charset="0"/>
                <a:cs typeface="Arial" pitchFamily="34" charset="0"/>
              </a:rPr>
              <a:t>. </a:t>
            </a:r>
            <a:r>
              <a:rPr lang="en-US" sz="1200" dirty="0" smtClean="0">
                <a:latin typeface="Arial" pitchFamily="34" charset="0"/>
                <a:cs typeface="Arial" pitchFamily="34" charset="0"/>
              </a:rPr>
              <a:t>The </a:t>
            </a:r>
            <a:r>
              <a:rPr lang="en-US" sz="1200" dirty="0">
                <a:latin typeface="Arial" pitchFamily="34" charset="0"/>
                <a:cs typeface="Arial" pitchFamily="34" charset="0"/>
              </a:rPr>
              <a:t>venous HIP is </a:t>
            </a:r>
            <a:r>
              <a:rPr lang="en-US" sz="1200" dirty="0" smtClean="0">
                <a:latin typeface="Arial" pitchFamily="34" charset="0"/>
                <a:cs typeface="Arial" pitchFamily="34" charset="0"/>
              </a:rPr>
              <a:t>dynamic- affected </a:t>
            </a:r>
            <a:r>
              <a:rPr lang="en-US" sz="1200" dirty="0">
                <a:latin typeface="Arial" pitchFamily="34" charset="0"/>
                <a:cs typeface="Arial" pitchFamily="34" charset="0"/>
              </a:rPr>
              <a:t>by venous </a:t>
            </a:r>
            <a:r>
              <a:rPr lang="en-US" sz="1200" dirty="0" smtClean="0">
                <a:latin typeface="Arial" pitchFamily="34" charset="0"/>
                <a:cs typeface="Arial" pitchFamily="34" charset="0"/>
              </a:rPr>
              <a:t>compliance and altered </a:t>
            </a:r>
            <a:r>
              <a:rPr lang="en-US" sz="1200" dirty="0">
                <a:latin typeface="Arial" pitchFamily="34" charset="0"/>
                <a:cs typeface="Arial" pitchFamily="34" charset="0"/>
              </a:rPr>
              <a:t>by </a:t>
            </a:r>
            <a:r>
              <a:rPr lang="en-US" sz="1200" dirty="0" smtClean="0">
                <a:latin typeface="Arial" pitchFamily="34" charset="0"/>
                <a:cs typeface="Arial" pitchFamily="34" charset="0"/>
              </a:rPr>
              <a:t>muscular activity.</a:t>
            </a:r>
            <a:r>
              <a:rPr lang="en-US" sz="1700" dirty="0" smtClean="0">
                <a:latin typeface="Arial" pitchFamily="34" charset="0"/>
                <a:cs typeface="Arial" pitchFamily="34" charset="0"/>
              </a:rPr>
              <a:t> </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Contractions </a:t>
            </a:r>
            <a:r>
              <a:rPr lang="en-US" sz="1700" dirty="0">
                <a:latin typeface="Arial" pitchFamily="34" charset="0"/>
                <a:cs typeface="Arial" pitchFamily="34" charset="0"/>
              </a:rPr>
              <a:t>of the </a:t>
            </a:r>
            <a:r>
              <a:rPr lang="en-US" sz="1700" dirty="0" smtClean="0">
                <a:latin typeface="Arial" pitchFamily="34" charset="0"/>
                <a:cs typeface="Arial" pitchFamily="34" charset="0"/>
              </a:rPr>
              <a:t>leg muscles whilst standing- </a:t>
            </a:r>
            <a:r>
              <a:rPr lang="en-US" sz="1700" dirty="0">
                <a:latin typeface="Arial" pitchFamily="34" charset="0"/>
                <a:cs typeface="Arial" pitchFamily="34" charset="0"/>
              </a:rPr>
              <a:t>push blood back to the heart and </a:t>
            </a:r>
            <a:r>
              <a:rPr lang="en-US" sz="1700" dirty="0" smtClean="0">
                <a:latin typeface="Arial" pitchFamily="34" charset="0"/>
                <a:cs typeface="Arial" pitchFamily="34" charset="0"/>
              </a:rPr>
              <a:t>thereby move </a:t>
            </a:r>
            <a:r>
              <a:rPr lang="en-US" sz="1700" dirty="0">
                <a:latin typeface="Arial" pitchFamily="34" charset="0"/>
                <a:cs typeface="Arial" pitchFamily="34" charset="0"/>
              </a:rPr>
              <a:t>the venous HIP toward the right </a:t>
            </a:r>
            <a:r>
              <a:rPr lang="en-US" sz="1700" dirty="0" smtClean="0">
                <a:latin typeface="Arial" pitchFamily="34" charset="0"/>
                <a:cs typeface="Arial" pitchFamily="34" charset="0"/>
              </a:rPr>
              <a:t>atrium. </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Respiration- </a:t>
            </a:r>
            <a:r>
              <a:rPr lang="en-US" sz="1700" dirty="0">
                <a:latin typeface="Arial" pitchFamily="34" charset="0"/>
                <a:cs typeface="Arial" pitchFamily="34" charset="0"/>
              </a:rPr>
              <a:t>With deep inspiration there is a decline in thoracic pressure that facilitates inward flow </a:t>
            </a:r>
            <a:r>
              <a:rPr lang="en-US" sz="1700" dirty="0" smtClean="0">
                <a:latin typeface="Arial" pitchFamily="34" charset="0"/>
                <a:cs typeface="Arial" pitchFamily="34" charset="0"/>
              </a:rPr>
              <a:t>of blood – </a:t>
            </a:r>
          </a:p>
          <a:p>
            <a:r>
              <a:rPr lang="en-US" sz="1700" dirty="0" smtClean="0">
                <a:latin typeface="Arial" pitchFamily="34" charset="0"/>
                <a:cs typeface="Arial" pitchFamily="34" charset="0"/>
              </a:rPr>
              <a:t>Increase </a:t>
            </a:r>
            <a:r>
              <a:rPr lang="en-US" sz="1700" dirty="0">
                <a:latin typeface="Arial" pitchFamily="34" charset="0"/>
                <a:cs typeface="Arial" pitchFamily="34" charset="0"/>
              </a:rPr>
              <a:t>in intra-abdominal pressure </a:t>
            </a:r>
            <a:r>
              <a:rPr lang="en-US" sz="1700" dirty="0" smtClean="0">
                <a:latin typeface="Arial" pitchFamily="34" charset="0"/>
                <a:cs typeface="Arial" pitchFamily="34" charset="0"/>
              </a:rPr>
              <a:t>lowers </a:t>
            </a:r>
            <a:r>
              <a:rPr lang="en-US" sz="1700" dirty="0">
                <a:latin typeface="Arial" pitchFamily="34" charset="0"/>
                <a:cs typeface="Arial" pitchFamily="34" charset="0"/>
              </a:rPr>
              <a:t>retrograde flow due to compression of both the iliac and femoral </a:t>
            </a:r>
            <a:r>
              <a:rPr lang="en-US" sz="1700" dirty="0" smtClean="0">
                <a:latin typeface="Arial" pitchFamily="34" charset="0"/>
                <a:cs typeface="Arial" pitchFamily="34" charset="0"/>
              </a:rPr>
              <a:t>veins. </a:t>
            </a:r>
          </a:p>
          <a:p>
            <a:r>
              <a:rPr lang="en-US" sz="1700" dirty="0" smtClean="0">
                <a:latin typeface="Arial" pitchFamily="34" charset="0"/>
                <a:cs typeface="Arial" pitchFamily="34" charset="0"/>
              </a:rPr>
              <a:t>Upright posture- increase </a:t>
            </a:r>
            <a:r>
              <a:rPr lang="en-US" sz="1700" dirty="0">
                <a:latin typeface="Arial" pitchFamily="34" charset="0"/>
                <a:cs typeface="Arial" pitchFamily="34" charset="0"/>
              </a:rPr>
              <a:t>in the transmural capillary pressure in the dependent areas </a:t>
            </a:r>
            <a:r>
              <a:rPr lang="en-US" sz="1700" dirty="0" smtClean="0">
                <a:latin typeface="Arial" pitchFamily="34" charset="0"/>
                <a:cs typeface="Arial" pitchFamily="34" charset="0"/>
              </a:rPr>
              <a:t>producing an increase </a:t>
            </a:r>
            <a:r>
              <a:rPr lang="en-US" sz="1700" dirty="0">
                <a:latin typeface="Arial" pitchFamily="34" charset="0"/>
                <a:cs typeface="Arial" pitchFamily="34" charset="0"/>
              </a:rPr>
              <a:t>in fluid filtration into the tissue </a:t>
            </a:r>
            <a:r>
              <a:rPr lang="en-US" sz="1700" dirty="0" smtClean="0">
                <a:latin typeface="Arial" pitchFamily="34" charset="0"/>
                <a:cs typeface="Arial" pitchFamily="34" charset="0"/>
              </a:rPr>
              <a:t>spaces. This</a:t>
            </a:r>
            <a:r>
              <a:rPr lang="en-US" sz="1700" dirty="0" smtClean="0">
                <a:solidFill>
                  <a:srgbClr val="FFFF00"/>
                </a:solidFill>
                <a:latin typeface="Arial" pitchFamily="34" charset="0"/>
                <a:cs typeface="Arial" pitchFamily="34" charset="0"/>
              </a:rPr>
              <a:t> </a:t>
            </a:r>
            <a:r>
              <a:rPr lang="en-US" sz="1700" dirty="0">
                <a:solidFill>
                  <a:srgbClr val="FFFF00"/>
                </a:solidFill>
                <a:latin typeface="Arial" pitchFamily="34" charset="0"/>
                <a:cs typeface="Arial" pitchFamily="34" charset="0"/>
              </a:rPr>
              <a:t>transcapillary shift </a:t>
            </a:r>
            <a:r>
              <a:rPr lang="en-US" sz="1700" dirty="0">
                <a:latin typeface="Arial" pitchFamily="34" charset="0"/>
                <a:cs typeface="Arial" pitchFamily="34" charset="0"/>
              </a:rPr>
              <a:t>reaches </a:t>
            </a:r>
            <a:r>
              <a:rPr lang="en-US" sz="1700" dirty="0" smtClean="0">
                <a:latin typeface="Arial" pitchFamily="34" charset="0"/>
                <a:cs typeface="Arial" pitchFamily="34" charset="0"/>
              </a:rPr>
              <a:t>equilibration after </a:t>
            </a:r>
            <a:r>
              <a:rPr lang="en-US" sz="1700" dirty="0">
                <a:latin typeface="Arial" pitchFamily="34" charset="0"/>
                <a:cs typeface="Arial" pitchFamily="34" charset="0"/>
              </a:rPr>
              <a:t>about 30 minutes of upright posture, over which time this process </a:t>
            </a:r>
            <a:r>
              <a:rPr lang="en-US" sz="1700" dirty="0">
                <a:solidFill>
                  <a:srgbClr val="FFFF00"/>
                </a:solidFill>
                <a:latin typeface="Arial" pitchFamily="34" charset="0"/>
                <a:cs typeface="Arial" pitchFamily="34" charset="0"/>
              </a:rPr>
              <a:t>can result in a net fall </a:t>
            </a:r>
            <a:r>
              <a:rPr lang="en-US" sz="1700" dirty="0" smtClean="0">
                <a:solidFill>
                  <a:srgbClr val="FFFF00"/>
                </a:solidFill>
                <a:latin typeface="Arial" pitchFamily="34" charset="0"/>
                <a:cs typeface="Arial" pitchFamily="34" charset="0"/>
              </a:rPr>
              <a:t>in plasma </a:t>
            </a:r>
            <a:r>
              <a:rPr lang="en-US" sz="1700" dirty="0">
                <a:solidFill>
                  <a:srgbClr val="FFFF00"/>
                </a:solidFill>
                <a:latin typeface="Arial" pitchFamily="34" charset="0"/>
                <a:cs typeface="Arial" pitchFamily="34" charset="0"/>
              </a:rPr>
              <a:t>volume of up to 10</a:t>
            </a:r>
            <a:r>
              <a:rPr lang="en-US" sz="1700" dirty="0" smtClean="0">
                <a:solidFill>
                  <a:srgbClr val="FFFF00"/>
                </a:solidFill>
                <a:latin typeface="Arial" pitchFamily="34" charset="0"/>
                <a:cs typeface="Arial" pitchFamily="34" charset="0"/>
              </a:rPr>
              <a:t>%. </a:t>
            </a:r>
            <a:endParaRPr lang="en-US" sz="1700" dirty="0">
              <a:solidFill>
                <a:srgbClr val="FFFF00"/>
              </a:solidFill>
              <a:latin typeface="Arial" pitchFamily="34" charset="0"/>
              <a:cs typeface="Arial" pitchFamily="34" charset="0"/>
            </a:endParaRPr>
          </a:p>
        </p:txBody>
      </p:sp>
      <p:cxnSp>
        <p:nvCxnSpPr>
          <p:cNvPr id="4" name="Straight Arrow Connector 3"/>
          <p:cNvCxnSpPr/>
          <p:nvPr/>
        </p:nvCxnSpPr>
        <p:spPr>
          <a:xfrm rot="5400000" flipH="1" flipV="1">
            <a:off x="-533400" y="0"/>
            <a:ext cx="15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58200" cy="5324535"/>
          </a:xfrm>
          <a:prstGeom prst="rect">
            <a:avLst/>
          </a:prstGeom>
        </p:spPr>
        <p:txBody>
          <a:bodyPr wrap="square">
            <a:spAutoFit/>
          </a:bodyPr>
          <a:lstStyle/>
          <a:p>
            <a:r>
              <a:rPr lang="en-US" sz="1700" dirty="0" smtClean="0">
                <a:latin typeface="Arial" pitchFamily="34" charset="0"/>
                <a:cs typeface="Arial" pitchFamily="34" charset="0"/>
              </a:rPr>
              <a:t>To stand (i.e. upright posture from sitting or lying down without a fall in blood pressure) without fainting-i.e. blood flow to brain has to be maintained within one minute or less.</a:t>
            </a:r>
          </a:p>
          <a:p>
            <a:r>
              <a:rPr lang="en-US" sz="1700" dirty="0" smtClean="0">
                <a:latin typeface="Arial" pitchFamily="34" charset="0"/>
                <a:cs typeface="Arial" pitchFamily="34" charset="0"/>
              </a:rPr>
              <a:t>(Orthostatic stabilization)</a:t>
            </a:r>
          </a:p>
          <a:p>
            <a:endParaRPr lang="en-US" sz="1700" dirty="0" smtClean="0">
              <a:latin typeface="Arial" pitchFamily="34" charset="0"/>
              <a:cs typeface="Arial" pitchFamily="34" charset="0"/>
            </a:endParaRPr>
          </a:p>
          <a:p>
            <a:r>
              <a:rPr lang="en-US" sz="1700" dirty="0" smtClean="0">
                <a:latin typeface="Arial" pitchFamily="34" charset="0"/>
                <a:cs typeface="Arial" pitchFamily="34" charset="0"/>
              </a:rPr>
              <a:t>To attain upright posture several cardiovascular regulating systems are initiated to help preserve a consistent level of arterial pressure (and thus cerebral perfusion) against the force of gravity.</a:t>
            </a:r>
          </a:p>
          <a:p>
            <a:endParaRPr lang="en-US" sz="1700" dirty="0">
              <a:latin typeface="Arial" pitchFamily="34" charset="0"/>
              <a:cs typeface="Arial" pitchFamily="34" charset="0"/>
            </a:endParaRPr>
          </a:p>
          <a:p>
            <a:r>
              <a:rPr lang="en-US" sz="1700" dirty="0" smtClean="0">
                <a:latin typeface="Arial" pitchFamily="34" charset="0"/>
                <a:cs typeface="Arial" pitchFamily="34" charset="0"/>
              </a:rPr>
              <a:t>Wieling and Lieshout  suggested that the orthostatic response consists of three phases.</a:t>
            </a:r>
          </a:p>
          <a:p>
            <a:endParaRPr lang="en-US" sz="1700" dirty="0" smtClean="0">
              <a:latin typeface="Arial" pitchFamily="34" charset="0"/>
              <a:cs typeface="Arial" pitchFamily="34" charset="0"/>
            </a:endParaRPr>
          </a:p>
          <a:p>
            <a:pPr marL="342900" indent="-342900">
              <a:buAutoNum type="arabicPeriod"/>
            </a:pPr>
            <a:r>
              <a:rPr lang="en-US" sz="1700" dirty="0" smtClean="0">
                <a:latin typeface="Arial" pitchFamily="34" charset="0"/>
                <a:cs typeface="Arial" pitchFamily="34" charset="0"/>
              </a:rPr>
              <a:t>initial response (during the first 30 seconds)</a:t>
            </a:r>
          </a:p>
          <a:p>
            <a:pPr marL="342900" indent="-342900">
              <a:buAutoNum type="arabicPeriod"/>
            </a:pPr>
            <a:endParaRPr lang="en-US" sz="1700" dirty="0" smtClean="0">
              <a:latin typeface="Arial" pitchFamily="34" charset="0"/>
              <a:cs typeface="Arial" pitchFamily="34" charset="0"/>
            </a:endParaRPr>
          </a:p>
          <a:p>
            <a:pPr marL="342900" indent="-342900">
              <a:buAutoNum type="arabicPeriod"/>
            </a:pPr>
            <a:r>
              <a:rPr lang="en-US" sz="1700" dirty="0" smtClean="0">
                <a:latin typeface="Arial" pitchFamily="34" charset="0"/>
                <a:cs typeface="Arial" pitchFamily="34" charset="0"/>
              </a:rPr>
              <a:t>the early “steady state” alteration (at 1-2 minutes)</a:t>
            </a:r>
          </a:p>
          <a:p>
            <a:pPr marL="342900" indent="-342900">
              <a:buAutoNum type="arabicPeriod"/>
            </a:pPr>
            <a:endParaRPr lang="en-US" sz="1700" dirty="0" smtClean="0">
              <a:latin typeface="Arial" pitchFamily="34" charset="0"/>
              <a:cs typeface="Arial" pitchFamily="34" charset="0"/>
            </a:endParaRPr>
          </a:p>
          <a:p>
            <a:pPr marL="342900" indent="-342900">
              <a:buAutoNum type="arabicPeriod"/>
            </a:pPr>
            <a:r>
              <a:rPr lang="en-US" sz="1700" dirty="0" smtClean="0">
                <a:latin typeface="Arial" pitchFamily="34" charset="0"/>
                <a:cs typeface="Arial" pitchFamily="34" charset="0"/>
              </a:rPr>
              <a:t>the prolonged orthostasis period (at least five minutes upright).</a:t>
            </a:r>
          </a:p>
          <a:p>
            <a:pPr marL="342900" indent="-342900">
              <a:buAutoNum type="arabicPeriod"/>
            </a:pPr>
            <a:endParaRPr lang="en-US" sz="1700" dirty="0">
              <a:latin typeface="Arial" pitchFamily="34" charset="0"/>
              <a:cs typeface="Arial" pitchFamily="34" charset="0"/>
            </a:endParaRPr>
          </a:p>
          <a:p>
            <a:pPr marL="342900" indent="-342900"/>
            <a:r>
              <a:rPr lang="en-US" sz="1700" dirty="0" smtClean="0">
                <a:latin typeface="Arial" pitchFamily="34" charset="0"/>
                <a:cs typeface="Arial" pitchFamily="34" charset="0"/>
              </a:rPr>
              <a:t>Immediately following head upright tilt, cardiac stroke volume stays relatively normal</a:t>
            </a:r>
          </a:p>
          <a:p>
            <a:r>
              <a:rPr lang="en-US" sz="1700" dirty="0" smtClean="0">
                <a:latin typeface="Arial" pitchFamily="34" charset="0"/>
                <a:cs typeface="Arial" pitchFamily="34" charset="0"/>
              </a:rPr>
              <a:t>despite the fall in venous return (felt to be due to the blood in the pulmonary circulation).</a:t>
            </a:r>
            <a:endParaRPr lang="en-US" sz="17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734</TotalTime>
  <Words>9748</Words>
  <Application>Microsoft Office PowerPoint</Application>
  <PresentationFormat>On-screen Show (4:3)</PresentationFormat>
  <Paragraphs>804</Paragraphs>
  <Slides>60</Slides>
  <Notes>45</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Verve</vt:lpstr>
      <vt:lpstr>AUTONOMIC NERVOUS SYSTEM AND DRUGS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vector>
  </TitlesOfParts>
  <Company>10-D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AUTONOMIC NERVOUS SYSTEM AND DRUGS</dc:title>
  <dc:creator>User</dc:creator>
  <cp:lastModifiedBy>user</cp:lastModifiedBy>
  <cp:revision>250</cp:revision>
  <dcterms:created xsi:type="dcterms:W3CDTF">2011-12-25T13:10:39Z</dcterms:created>
  <dcterms:modified xsi:type="dcterms:W3CDTF">2011-11-01T05:51:38Z</dcterms:modified>
</cp:coreProperties>
</file>