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5086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3FF24-865C-41A4-AF68-43C8F5D1C722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9D762-270B-4B42-874B-A7B89E9E32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9D762-270B-4B42-874B-A7B89E9E32B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9D762-270B-4B42-874B-A7B89E9E32B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9D762-270B-4B42-874B-A7B89E9E32B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9D762-270B-4B42-874B-A7B89E9E32B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9D762-270B-4B42-874B-A7B89E9E32B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9D762-270B-4B42-874B-A7B89E9E32B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9D762-270B-4B42-874B-A7B89E9E32B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9D762-270B-4B42-874B-A7B89E9E32B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9D762-270B-4B42-874B-A7B89E9E32B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C0E7-5369-4A66-ACA1-FF8BDBEBB7D7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1EBF7F-789B-4425-8440-60AA369A9B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C0E7-5369-4A66-ACA1-FF8BDBEBB7D7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EBF7F-789B-4425-8440-60AA369A9BD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21EBF7F-789B-4425-8440-60AA369A9BD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C0E7-5369-4A66-ACA1-FF8BDBEBB7D7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C0E7-5369-4A66-ACA1-FF8BDBEBB7D7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21EBF7F-789B-4425-8440-60AA369A9B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C0E7-5369-4A66-ACA1-FF8BDBEBB7D7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1EBF7F-789B-4425-8440-60AA369A9BD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658C0E7-5369-4A66-ACA1-FF8BDBEBB7D7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EBF7F-789B-4425-8440-60AA369A9B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C0E7-5369-4A66-ACA1-FF8BDBEBB7D7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21EBF7F-789B-4425-8440-60AA369A9BD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C0E7-5369-4A66-ACA1-FF8BDBEBB7D7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21EBF7F-789B-4425-8440-60AA369A9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C0E7-5369-4A66-ACA1-FF8BDBEBB7D7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1EBF7F-789B-4425-8440-60AA369A9B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1EBF7F-789B-4425-8440-60AA369A9BD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8C0E7-5369-4A66-ACA1-FF8BDBEBB7D7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21EBF7F-789B-4425-8440-60AA369A9BD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658C0E7-5369-4A66-ACA1-FF8BDBEBB7D7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658C0E7-5369-4A66-ACA1-FF8BDBEBB7D7}" type="datetimeFigureOut">
              <a:rPr lang="en-US" smtClean="0"/>
              <a:t>10/19/2011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21EBF7F-789B-4425-8440-60AA369A9BD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harmacologycorner.com/dose-response-curve-definition-in-plain-english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LAKSHMAN KARALLIEDDE</a:t>
            </a:r>
          </a:p>
          <a:p>
            <a:r>
              <a:rPr lang="en-US" dirty="0" smtClean="0"/>
              <a:t>OCTOBER 2011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616" y="381000"/>
            <a:ext cx="8001000" cy="1752600"/>
          </a:xfrm>
        </p:spPr>
        <p:txBody>
          <a:bodyPr/>
          <a:lstStyle/>
          <a:p>
            <a:r>
              <a:rPr lang="en-US" b="1" dirty="0" smtClean="0"/>
              <a:t>DOSE –RESPONSE CURVES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24683"/>
            <a:ext cx="86106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Definitions </a:t>
            </a:r>
          </a:p>
          <a:p>
            <a:endParaRPr lang="en-US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Full Agonists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Compounds that are able to elicit a maximal response following receptor occupation and activation.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Partial Agonists: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Compounds that can activate receptors but are unable to elicit the maximal response of the receptor system.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Inverse agonist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 agent which binds to the same receptor binding-site as an agonist for that receptor and reverses constitutive activity of receptors. Inverse agonists exert the opposite pharmacological effect of a receptor agonist.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Competitive and Irreversible Pharmacologic Antagonists</a:t>
            </a:r>
            <a:endParaRPr lang="en-US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Competitive antagonists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are drugs that bind to the receptor in a reversible way without activating the effector system for that receptor. In the presence of a competitive antagonist, the log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3"/>
              </a:rPr>
              <a:t>dose-response curve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is shifted to higher doses (ie, horizontally to the right on the dose axis) but the same maximal effect is reached (Figure 2-5A).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762000"/>
            <a:ext cx="7391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In contrast, an 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irreversible antagonist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causes a downward shift of the maximum, with no shift of the curve on the dose axis unless spare receptors are present (Figure 2-5B). The effects of competitive antagonists can be overcome by adding more agonist. Irreversible antagonists cannot be overcome by adding more agonist. 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Competitive antagonists increase the ED50; irreversible antagonists do not (unless spare receptors are present).</a:t>
            </a:r>
            <a:endParaRPr lang="en-US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etitive-antagonist.jpg"/>
          <p:cNvPicPr>
            <a:picLocks noChangeAspect="1"/>
          </p:cNvPicPr>
          <p:nvPr/>
        </p:nvPicPr>
        <p:blipFill>
          <a:blip r:embed="rId2"/>
          <a:srcRect r="44076" b="12900"/>
          <a:stretch>
            <a:fillRect/>
          </a:stretch>
        </p:blipFill>
        <p:spPr>
          <a:xfrm>
            <a:off x="1143000" y="457200"/>
            <a:ext cx="6291649" cy="495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etitive-antagonist.jpg"/>
          <p:cNvPicPr>
            <a:picLocks noChangeAspect="1"/>
          </p:cNvPicPr>
          <p:nvPr/>
        </p:nvPicPr>
        <p:blipFill>
          <a:blip r:embed="rId2"/>
          <a:srcRect l="50546" b="14583"/>
          <a:stretch>
            <a:fillRect/>
          </a:stretch>
        </p:blipFill>
        <p:spPr>
          <a:xfrm>
            <a:off x="1828800" y="457200"/>
            <a:ext cx="5673355" cy="495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092" y="316348"/>
            <a:ext cx="7772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When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testing a potential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medicine</a:t>
            </a:r>
          </a:p>
          <a:p>
            <a:pPr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Researchers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must first show that three things are true in an experiment.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the drug isn’t there, you don’t get any effect. 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Adding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more of the drug (up to a certain point) causes an incremental change in effect </a:t>
            </a:r>
          </a:p>
          <a:p>
            <a:pPr marL="342900" indent="-342900">
              <a:buAutoNum type="arabicPeriod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Taking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the drug away (or masking its action with a molecule that blocks the drug) means there is no effect.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Scientists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most often plot data from dose-response experiments on a graph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A typical “dose-response curve” demonstrates the effects of what happens (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the</a:t>
            </a:r>
          </a:p>
          <a:p>
            <a:pPr marL="342900" indent="-342900">
              <a:defRPr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vertical Y-axis) when more and more drug is added to the experiment (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the</a:t>
            </a:r>
          </a:p>
          <a:p>
            <a:pPr marL="342900" indent="-342900">
              <a:defRPr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horizontal X-axis).</a:t>
            </a: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1"/>
            <a:ext cx="84582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One of the most important principles of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pharmacology.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INVALUABLE TOOL FOR RESERACH</a:t>
            </a:r>
          </a:p>
          <a:p>
            <a:pPr>
              <a:defRPr/>
            </a:pP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CONCEPT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Refers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to the relationship between some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effect—e.g.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lowering of blood pressure—and the amount of a drug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Scientists consider these curves important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because these mathematical relationships signify that a medicine is working according to a specific interaction between different molecules in the body.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se-response curves determine how much of a drug (X-axis) causes a particular effect, or a side effect, in the body (Y-axis).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95765" y="1752600"/>
            <a:ext cx="5181599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19540" y="669640"/>
          <a:ext cx="8153400" cy="548640"/>
        </p:xfrm>
        <a:graphic>
          <a:graphicData uri="http://schemas.openxmlformats.org/drawingml/2006/table">
            <a:tbl>
              <a:tblPr/>
              <a:tblGrid>
                <a:gridCol w="8153400"/>
              </a:tblGrid>
              <a:tr h="0">
                <a:tc>
                  <a:txBody>
                    <a:bodyPr/>
                    <a:lstStyle/>
                    <a:p>
                      <a:pPr marL="0" marR="0" algn="l"/>
                      <a:r>
                        <a:rPr lang="en-US" sz="18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Dose-response curves determine how much of a drug (X-axis) causes a particular effect, or a side effect, in the body (Y-axis).</a:t>
                      </a:r>
                    </a:p>
                  </a:txBody>
                  <a:tcPr marL="28575" marR="285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8153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A hypothetical dose-response curve has features that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vary</a:t>
            </a: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potency (location of curve along the dose axis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maximal efficacy or ceiling effect (greatest attainable response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slope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(change in response per unit dose).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Biologic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variation (variation in magnitude of response among test subjects in the same population given the same dose of drug) also occurs.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Graphing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dose-response curves of drugs studied under identical conditions can help compare the pharmacologic profiles of the drugs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information helps determine the dose necessary to achieve the desired effect.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85086"/>
            <a:ext cx="8305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Dose-response, which involves the principles of pharmacokinetics and pharmacodynamics, determines the required dose and frequency as well as the therapeutic index for a drug in a population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The therapeutic index (ratio of the minimum toxic concentration to the median effective concentration) helps determine the efficacy and safety of a drug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Increasing the dose of a drug with a small therapeutic index increases the probability of toxicity or ineffectiveness of the drug.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However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, these features differ by population and are affected by patient-related factors (eg, pregnancy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403768" y="4897584"/>
          <a:ext cx="4267200" cy="786892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155448"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600" b="1">
                          <a:latin typeface="Calibri"/>
                          <a:ea typeface="Times New Roman"/>
                          <a:cs typeface="Times New Roman"/>
                        </a:rPr>
                        <a:t>Hypothetical dose-response curve.</a:t>
                      </a:r>
                      <a:endParaRPr lang="en-US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3313" name="Picture 135" descr="Hypothetical dose-response curv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838200"/>
            <a:ext cx="3886200" cy="37011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arison of dose-response curves. 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609600"/>
            <a:ext cx="4343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 rot="10800000" flipV="1">
            <a:off x="457200" y="4696598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Drug X has greater biologic activity per dosing equivalent and is thus more potent than drug Y or Z. Drugs X and Z have equal efficacy, indicated by their maximal attainable response (ceiling effect). Drug Y is more potent than drug Z, but its maximal efficacy is lower.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05683"/>
            <a:ext cx="8077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A V Hill, a student of Langley's in Cambridge, explored the concentration-effect curve quantitatively in 1909, resulting in the well known Hill or Hill–Langmuir equation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J Clark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who applied this more generally to concentration-effect curves, in what is now known as classical receptor theory.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Clark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assumed that the effect of a drug is directly proportional to the concentration of drug–receptor complex and that the maximum effect occurs when all the receptors are occupied.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From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this he derived the apparent dissociation constant of the interaction of a drug with its receptor.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55</TotalTime>
  <Words>788</Words>
  <Application>Microsoft Office PowerPoint</Application>
  <PresentationFormat>On-screen Show (4:3)</PresentationFormat>
  <Paragraphs>85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DOSE –RESPONSE CURVES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DOSE –RESPONSE CURVES</dc:title>
  <dc:creator>user</dc:creator>
  <cp:lastModifiedBy>user</cp:lastModifiedBy>
  <cp:revision>15</cp:revision>
  <dcterms:created xsi:type="dcterms:W3CDTF">2011-10-19T06:23:37Z</dcterms:created>
  <dcterms:modified xsi:type="dcterms:W3CDTF">2011-10-19T07:18:41Z</dcterms:modified>
</cp:coreProperties>
</file>